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4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5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6.xml" ContentType="application/vnd.openxmlformats-officedocument.presentationml.tags+xml"/>
  <Override PartName="/ppt/notesSlides/notesSlide45.xml" ContentType="application/vnd.openxmlformats-officedocument.presentationml.notesSlide+xml"/>
  <Override PartName="/ppt/tags/tag7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1"/>
  </p:notesMasterIdLst>
  <p:sldIdLst>
    <p:sldId id="419" r:id="rId2"/>
    <p:sldId id="420" r:id="rId3"/>
    <p:sldId id="421" r:id="rId4"/>
    <p:sldId id="423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  <p:sldId id="466" r:id="rId48"/>
    <p:sldId id="467" r:id="rId49"/>
    <p:sldId id="468" r:id="rId50"/>
    <p:sldId id="469" r:id="rId51"/>
    <p:sldId id="470" r:id="rId52"/>
    <p:sldId id="471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2" r:id="rId64"/>
    <p:sldId id="483" r:id="rId65"/>
    <p:sldId id="484" r:id="rId66"/>
    <p:sldId id="485" r:id="rId67"/>
    <p:sldId id="486" r:id="rId68"/>
    <p:sldId id="487" r:id="rId69"/>
    <p:sldId id="488" r:id="rId70"/>
    <p:sldId id="489" r:id="rId71"/>
    <p:sldId id="491" r:id="rId72"/>
    <p:sldId id="490" r:id="rId73"/>
    <p:sldId id="492" r:id="rId74"/>
    <p:sldId id="493" r:id="rId75"/>
    <p:sldId id="494" r:id="rId76"/>
    <p:sldId id="495" r:id="rId77"/>
    <p:sldId id="496" r:id="rId78"/>
    <p:sldId id="497" r:id="rId79"/>
    <p:sldId id="498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5FE"/>
    <a:srgbClr val="CCFFCC"/>
    <a:srgbClr val="CCFFFF"/>
    <a:srgbClr val="5F5F5F"/>
    <a:srgbClr val="4D4D4D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629" autoAdjust="0"/>
    <p:restoredTop sz="94660"/>
  </p:normalViewPr>
  <p:slideViewPr>
    <p:cSldViewPr>
      <p:cViewPr varScale="1">
        <p:scale>
          <a:sx n="53" d="100"/>
          <a:sy n="53" d="100"/>
        </p:scale>
        <p:origin x="176" y="1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8A08AD0-EF5E-3E4F-9D35-57BB908F7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154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D3EBCFF-7AA4-1B4C-88AF-4D56353C5FCF}" type="slidenum">
              <a:rPr lang="en-US" altLang="en-US" sz="1200" b="0"/>
              <a:pPr eaLnBrk="1" hangingPunct="1"/>
              <a:t>1</a:t>
            </a:fld>
            <a:endParaRPr lang="en-US" altLang="en-US" sz="1200" b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28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CFE1FE8-07BD-4644-94C4-750D99E09AB7}" type="slidenum">
              <a:rPr lang="en-US" altLang="en-US" sz="1200" b="0"/>
              <a:pPr eaLnBrk="1" hangingPunct="1"/>
              <a:t>10</a:t>
            </a:fld>
            <a:endParaRPr lang="en-US" altLang="en-US" sz="1200" b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737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E1D7AD8-887F-F449-952D-C882B92760F2}" type="slidenum">
              <a:rPr lang="en-US" altLang="en-US" sz="1200" b="0"/>
              <a:pPr eaLnBrk="1" hangingPunct="1"/>
              <a:t>11</a:t>
            </a:fld>
            <a:endParaRPr lang="en-US" altLang="en-US" sz="1200" b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367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E8B6C9-E56F-504E-A043-00C14387E955}" type="slidenum">
              <a:rPr lang="en-US" altLang="en-US" sz="1200" b="0"/>
              <a:pPr eaLnBrk="1" hangingPunct="1"/>
              <a:t>12</a:t>
            </a:fld>
            <a:endParaRPr lang="en-US" altLang="en-US" sz="1200" b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4450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4368643-330B-4643-8F7B-AC18CD312E53}" type="slidenum">
              <a:rPr lang="en-US" altLang="en-US" sz="1200" b="0"/>
              <a:pPr eaLnBrk="1" hangingPunct="1"/>
              <a:t>13</a:t>
            </a:fld>
            <a:endParaRPr lang="en-US" altLang="en-US" sz="1200" b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396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F58E38B-FA8C-2147-A2AA-AC972A0255FE}" type="slidenum">
              <a:rPr lang="en-US" altLang="en-US" sz="1200" b="0"/>
              <a:pPr eaLnBrk="1" hangingPunct="1"/>
              <a:t>17</a:t>
            </a:fld>
            <a:endParaRPr lang="en-US" altLang="en-US" sz="1200" b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971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2BDCC2E-1FBE-B541-A1DE-2A2F7CBE4D7D}" type="slidenum">
              <a:rPr lang="en-US" altLang="en-US" sz="1200" b="0"/>
              <a:pPr eaLnBrk="1" hangingPunct="1"/>
              <a:t>18</a:t>
            </a:fld>
            <a:endParaRPr lang="en-US" altLang="en-US" sz="1200" b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6801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A1959FE-73FC-6849-9B82-1FF3D1F340AF}" type="slidenum">
              <a:rPr lang="en-US" altLang="en-US" sz="1200" b="0"/>
              <a:pPr eaLnBrk="1" hangingPunct="1"/>
              <a:t>19</a:t>
            </a:fld>
            <a:endParaRPr lang="en-US" altLang="en-US" sz="1200" b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845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EBBC244-5B42-BF49-B16E-EA1AF67D9CE0}" type="slidenum">
              <a:rPr lang="en-US" altLang="en-US" sz="1200" b="0"/>
              <a:pPr eaLnBrk="1" hangingPunct="1"/>
              <a:t>20</a:t>
            </a:fld>
            <a:endParaRPr lang="en-US" altLang="en-US" sz="1200" b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3835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A5ECD67-D597-7A4A-94D0-D1A8F99E9BE6}" type="slidenum">
              <a:rPr lang="en-US" altLang="en-US" sz="1200" b="0"/>
              <a:pPr eaLnBrk="1" hangingPunct="1"/>
              <a:t>21</a:t>
            </a:fld>
            <a:endParaRPr lang="en-US" altLang="en-US" sz="1200" b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8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1BDC75D-5772-8048-B4F0-079D664B76DF}" type="slidenum">
              <a:rPr lang="en-US" altLang="en-US" sz="1200" b="0"/>
              <a:pPr eaLnBrk="1" hangingPunct="1"/>
              <a:t>22</a:t>
            </a:fld>
            <a:endParaRPr lang="en-US" altLang="en-US" sz="1200" b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31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B3DC8C9-0739-AC4B-8C72-14C7291A8469}" type="slidenum">
              <a:rPr lang="en-US" altLang="en-US" sz="1200" b="0"/>
              <a:pPr eaLnBrk="1" hangingPunct="1"/>
              <a:t>2</a:t>
            </a:fld>
            <a:endParaRPr lang="en-US" altLang="en-US" sz="1200" b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949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A48D62F-3DC8-C64C-9AFD-8A2298929CC2}" type="slidenum">
              <a:rPr lang="en-US" altLang="en-US" sz="1200" b="0"/>
              <a:pPr eaLnBrk="1" hangingPunct="1"/>
              <a:t>23</a:t>
            </a:fld>
            <a:endParaRPr lang="en-US" altLang="en-US" sz="1200" b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975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2BA7C97-ECFF-994A-888E-9899A2B69EF3}" type="slidenum">
              <a:rPr lang="en-US" altLang="en-US" sz="1200" b="0"/>
              <a:pPr eaLnBrk="1" hangingPunct="1"/>
              <a:t>24</a:t>
            </a:fld>
            <a:endParaRPr lang="en-US" altLang="en-US" sz="1200" b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Evolution-2e-Photo-01-p007.jpg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7891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D9D4CE5-639F-2D47-8AB6-039205C8FE5F}" type="slidenum">
              <a:rPr lang="en-US" altLang="en-US" sz="1200" b="0"/>
              <a:pPr eaLnBrk="1" hangingPunct="1"/>
              <a:t>25</a:t>
            </a:fld>
            <a:endParaRPr lang="en-US" altLang="en-US" sz="1200" b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Evolution-2e-Photo-01-p007.jpg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001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C56EED4-BD20-314D-B104-B8309D593FAA}" type="slidenum">
              <a:rPr lang="en-US" altLang="en-US" sz="1200" b="0"/>
              <a:pPr eaLnBrk="1" hangingPunct="1"/>
              <a:t>26</a:t>
            </a:fld>
            <a:endParaRPr lang="en-US" altLang="en-US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0941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F281333-DA28-BD46-9F25-03BF93AF1C49}" type="slidenum">
              <a:rPr lang="en-US" altLang="en-US" sz="1200" b="0"/>
              <a:pPr eaLnBrk="1" hangingPunct="1"/>
              <a:t>27</a:t>
            </a:fld>
            <a:endParaRPr lang="en-US" altLang="en-US" sz="1200" b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0722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7C7DC0E-EFDB-5B48-A110-82FDB57140EB}" type="slidenum">
              <a:rPr lang="en-US" altLang="en-US" sz="1200" b="0"/>
              <a:pPr eaLnBrk="1" hangingPunct="1"/>
              <a:t>29</a:t>
            </a:fld>
            <a:endParaRPr lang="en-US" altLang="en-US" sz="1200" b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691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3B4227B-525B-6245-809A-4F96FA72E0DF}" type="slidenum">
              <a:rPr lang="en-US" altLang="en-US" sz="1200" b="0"/>
              <a:pPr eaLnBrk="1" hangingPunct="1"/>
              <a:t>30</a:t>
            </a:fld>
            <a:endParaRPr lang="en-US" altLang="en-US" sz="1200" b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222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6F367C8-72B2-EC4A-95B1-E0521129C3F5}" type="slidenum">
              <a:rPr lang="en-US" altLang="en-US" sz="1200" b="0"/>
              <a:pPr eaLnBrk="1" hangingPunct="1"/>
              <a:t>31</a:t>
            </a:fld>
            <a:endParaRPr lang="en-US" altLang="en-US" sz="1200" b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358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F27A1A2-E432-B44D-BC04-8D8D9FD59A73}" type="slidenum">
              <a:rPr lang="en-US" altLang="en-US" sz="1200" b="0"/>
              <a:pPr eaLnBrk="1" hangingPunct="1"/>
              <a:t>32</a:t>
            </a:fld>
            <a:endParaRPr lang="en-US" altLang="en-US" sz="1200" b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759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CA26298-C091-0043-9D7C-8391E9C5A0AC}" type="slidenum">
              <a:rPr lang="en-US" altLang="en-US" sz="1200" b="0"/>
              <a:pPr eaLnBrk="1" hangingPunct="1"/>
              <a:t>33</a:t>
            </a:fld>
            <a:endParaRPr lang="en-US" altLang="en-US" sz="1200" b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Evolution-2e-Photo-01-p009-1.jpg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4099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1FA801B-271F-8A43-917B-4E6A6B466635}" type="slidenum">
              <a:rPr lang="en-US" altLang="en-US" sz="1200" b="0"/>
              <a:pPr eaLnBrk="1" hangingPunct="1"/>
              <a:t>3</a:t>
            </a:fld>
            <a:endParaRPr lang="en-US" altLang="en-US" sz="1200" b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187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D665174-214E-D646-AF7F-67DE501B8580}" type="slidenum">
              <a:rPr lang="en-US" altLang="en-US" sz="1200" b="0"/>
              <a:pPr eaLnBrk="1" hangingPunct="1"/>
              <a:t>34</a:t>
            </a:fld>
            <a:endParaRPr lang="en-US" altLang="en-US" sz="1200" b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1549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4D0A889-5366-794E-B031-ABAC56327286}" type="slidenum">
              <a:rPr lang="en-US" altLang="en-US" sz="1200" b="0"/>
              <a:pPr eaLnBrk="1" hangingPunct="1"/>
              <a:t>35</a:t>
            </a:fld>
            <a:endParaRPr lang="en-US" altLang="en-US" sz="1200" b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852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7063D7F-48B1-A045-B77C-CCA061FDC1C5}" type="slidenum">
              <a:rPr lang="en-US" altLang="en-US" sz="1200" b="0"/>
              <a:pPr eaLnBrk="1" hangingPunct="1"/>
              <a:t>36</a:t>
            </a:fld>
            <a:endParaRPr lang="en-US" altLang="en-US" sz="1200" b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863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FFD733B-3549-0C4F-9C14-B915CA163135}" type="slidenum">
              <a:rPr lang="en-US" altLang="en-US" sz="1200" b="0"/>
              <a:pPr eaLnBrk="1" hangingPunct="1"/>
              <a:t>37</a:t>
            </a:fld>
            <a:endParaRPr lang="en-US" altLang="en-US" sz="1200" b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Evolution-2e-Photo-01-p010-1.jpg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867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01F44E1-9CAE-A84F-AFEC-3FA68F961762}" type="slidenum">
              <a:rPr lang="en-US" altLang="en-US" sz="1200" b="0"/>
              <a:pPr eaLnBrk="1" hangingPunct="1"/>
              <a:t>38</a:t>
            </a:fld>
            <a:endParaRPr lang="en-US" altLang="en-US" sz="1200" b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418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42B01EE-6B8A-154B-ACA2-0C2B8D4D0CD8}" type="slidenum">
              <a:rPr lang="en-US" altLang="en-US" sz="1200" b="0"/>
              <a:pPr eaLnBrk="1" hangingPunct="1"/>
              <a:t>39</a:t>
            </a:fld>
            <a:endParaRPr lang="en-US" altLang="en-US" sz="1200" b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4515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57CB4E2-D283-C74D-ACD7-E8C1192C174D}" type="slidenum">
              <a:rPr lang="en-US" altLang="en-US" sz="1200" b="0"/>
              <a:pPr eaLnBrk="1" hangingPunct="1"/>
              <a:t>40</a:t>
            </a:fld>
            <a:endParaRPr lang="en-US" altLang="en-US" sz="1200" b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46249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698D02F-2D42-A646-ADAB-B540FD93A755}" type="slidenum">
              <a:rPr lang="en-US" altLang="en-US" sz="1200" b="0"/>
              <a:pPr eaLnBrk="1" hangingPunct="1"/>
              <a:t>41</a:t>
            </a:fld>
            <a:endParaRPr lang="en-US" altLang="en-US" sz="1200" b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777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A55E0D4-CC06-6D49-9F28-93413ABAB2EF}" type="slidenum">
              <a:rPr lang="en-US" altLang="en-US" sz="1200" b="0"/>
              <a:pPr eaLnBrk="1" hangingPunct="1"/>
              <a:t>42</a:t>
            </a:fld>
            <a:endParaRPr lang="en-US" altLang="en-US" sz="1200" b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8608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05E06CD-6EFD-3541-B5D2-0D1FE3229E6B}" type="slidenum">
              <a:rPr lang="en-US" altLang="en-US" sz="1200" b="0"/>
              <a:pPr eaLnBrk="1" hangingPunct="1"/>
              <a:t>43</a:t>
            </a:fld>
            <a:endParaRPr lang="en-US" altLang="en-US" sz="1200" b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19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99480FD-6715-6942-B521-092B4667AF04}" type="slidenum">
              <a:rPr lang="en-US" altLang="en-US" sz="1200" b="0"/>
              <a:pPr eaLnBrk="1" hangingPunct="1"/>
              <a:t>4</a:t>
            </a:fld>
            <a:endParaRPr lang="en-US" altLang="en-US" sz="1200" b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972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435D939-8D7E-FA49-8127-E5BB54F99A0B}" type="slidenum">
              <a:rPr lang="en-US" altLang="en-US" sz="1200" b="0"/>
              <a:pPr eaLnBrk="1" hangingPunct="1"/>
              <a:t>44</a:t>
            </a:fld>
            <a:endParaRPr lang="en-US" altLang="en-US" sz="1200" b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13552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86B3534-7DC8-5C43-90DA-5960C3FF6A13}" type="slidenum">
              <a:rPr lang="en-US" altLang="en-US" sz="1200" b="0"/>
              <a:pPr eaLnBrk="1" hangingPunct="1"/>
              <a:t>45</a:t>
            </a:fld>
            <a:endParaRPr lang="en-US" altLang="en-US" sz="1200" b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7630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E2F7C2D-F245-EF46-B4FD-5422958A649A}" type="slidenum">
              <a:rPr lang="en-US" altLang="en-US" sz="1200" b="0"/>
              <a:pPr eaLnBrk="1" hangingPunct="1"/>
              <a:t>46</a:t>
            </a:fld>
            <a:endParaRPr lang="en-US" altLang="en-US" sz="1200" b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Evolution-2e-Photo-01-p011.jpg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39579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A2751DF-B229-B844-8131-7215490DEE2C}" type="slidenum">
              <a:rPr lang="en-US" altLang="en-US" sz="1200" b="0"/>
              <a:pPr eaLnBrk="1" hangingPunct="1"/>
              <a:t>47</a:t>
            </a:fld>
            <a:endParaRPr lang="en-US" altLang="en-US" sz="1200" b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516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352BE9-64FD-D94C-8C1F-11D0C1F549B4}" type="slidenum">
              <a:rPr lang="en-US" altLang="en-US" sz="1200" b="0"/>
              <a:pPr eaLnBrk="1" hangingPunct="1"/>
              <a:t>48</a:t>
            </a:fld>
            <a:endParaRPr lang="en-US" altLang="en-US" sz="1200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Evolution-2e-Photo-01-p011.jpg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9118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4E53839-95DD-8442-8E0C-6DFEB7418CAA}" type="slidenum">
              <a:rPr lang="en-US" altLang="en-US" sz="1200" b="0"/>
              <a:pPr eaLnBrk="1" hangingPunct="1"/>
              <a:t>49</a:t>
            </a:fld>
            <a:endParaRPr lang="en-US" altLang="en-US" sz="1200" b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Evolution-2e-Photo-01-p012.jpg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15957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63C53B6-1C9F-1240-9382-23F5968A25FF}" type="slidenum">
              <a:rPr lang="en-US" altLang="en-US" sz="1200" b="0"/>
              <a:pPr eaLnBrk="1" hangingPunct="1"/>
              <a:t>50</a:t>
            </a:fld>
            <a:endParaRPr lang="en-US" altLang="en-US" sz="1200" b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3788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53ED162-0FAA-124A-A8A3-15DC010BD8EF}" type="slidenum">
              <a:rPr lang="en-US" altLang="en-US" sz="1200" b="0"/>
              <a:pPr eaLnBrk="1" hangingPunct="1"/>
              <a:t>51</a:t>
            </a:fld>
            <a:endParaRPr lang="en-US" altLang="en-US" sz="1200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818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ED9CACB-6F75-034E-A140-5710FBD681F2}" type="slidenum">
              <a:rPr lang="en-US" altLang="en-US" sz="1200" b="0"/>
              <a:pPr eaLnBrk="1" hangingPunct="1"/>
              <a:t>52</a:t>
            </a:fld>
            <a:endParaRPr lang="en-US" altLang="en-US" sz="1200" b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6621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20ABB-6FBA-9E4B-B332-EA83391C2A20}" type="slidenum">
              <a:rPr lang="en-US" altLang="en-US" sz="1200" b="0"/>
              <a:pPr eaLnBrk="1" hangingPunct="1"/>
              <a:t>53</a:t>
            </a:fld>
            <a:endParaRPr lang="en-US" altLang="en-US" sz="1200" b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51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1FBC769-A385-5B4F-BED1-8B1B9BF35C34}" type="slidenum">
              <a:rPr lang="en-US" altLang="en-US" sz="1200" b="0"/>
              <a:pPr eaLnBrk="1" hangingPunct="1"/>
              <a:t>5</a:t>
            </a:fld>
            <a:endParaRPr lang="en-US" altLang="en-US" sz="12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0502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1FEF62C-2AFF-004F-BBF5-D55CCFCC8C5B}" type="slidenum">
              <a:rPr lang="en-US" altLang="en-US" sz="1200" b="0"/>
              <a:pPr eaLnBrk="1" hangingPunct="1"/>
              <a:t>54</a:t>
            </a:fld>
            <a:endParaRPr lang="en-US" altLang="en-US" sz="1200" b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60018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6BCCC61-AB7D-D140-895C-1227AE8692FC}" type="slidenum">
              <a:rPr lang="en-US" altLang="en-US" sz="1200" b="0"/>
              <a:pPr eaLnBrk="1" hangingPunct="1"/>
              <a:t>55</a:t>
            </a:fld>
            <a:endParaRPr lang="en-US" altLang="en-US" sz="1200" b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7302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604EFA0-769D-F141-8262-309A60FF44BD}" type="slidenum">
              <a:rPr lang="en-US" altLang="en-US" sz="1200" b="0"/>
              <a:pPr eaLnBrk="1" hangingPunct="1"/>
              <a:t>62</a:t>
            </a:fld>
            <a:endParaRPr lang="en-US" alt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2959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0E964E0-9D65-444B-AD58-772168099227}" type="slidenum">
              <a:rPr lang="en-US" altLang="en-US" sz="1200" b="0"/>
              <a:pPr eaLnBrk="1" hangingPunct="1"/>
              <a:t>63</a:t>
            </a:fld>
            <a:endParaRPr lang="en-US" altLang="en-US" sz="1200" b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293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1BCF417-56D0-A548-A3F8-DD7BECFFFB15}" type="slidenum">
              <a:rPr lang="en-US" altLang="en-US" sz="1200" b="0"/>
              <a:pPr eaLnBrk="1" hangingPunct="1"/>
              <a:t>64</a:t>
            </a:fld>
            <a:endParaRPr lang="en-US" altLang="en-US" sz="1200" b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0326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8414C8E-A25E-D24F-84A5-1FA495834F33}" type="slidenum">
              <a:rPr lang="en-US" altLang="en-US" sz="1200" b="0"/>
              <a:pPr eaLnBrk="1" hangingPunct="1"/>
              <a:t>65</a:t>
            </a:fld>
            <a:endParaRPr lang="en-US" altLang="en-US" sz="1200" b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5676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88F4639-8BE3-D344-BD1A-59B33767627A}" type="slidenum">
              <a:rPr lang="en-US" altLang="en-US" sz="1200" b="0"/>
              <a:pPr eaLnBrk="1" hangingPunct="1"/>
              <a:t>66</a:t>
            </a:fld>
            <a:endParaRPr lang="en-US" altLang="en-US" sz="1200" b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889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04159A4-890F-7849-9DAE-FF27B98CF728}" type="slidenum">
              <a:rPr lang="en-US" altLang="en-US" sz="1200" b="0"/>
              <a:pPr eaLnBrk="1" hangingPunct="1"/>
              <a:t>67</a:t>
            </a:fld>
            <a:endParaRPr lang="en-US" altLang="en-US" sz="1200" b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8237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D4CA888-95AF-1A44-8CCD-1799E25CF697}" type="slidenum">
              <a:rPr lang="en-US" altLang="en-US" sz="1200" b="0"/>
              <a:pPr eaLnBrk="1" hangingPunct="1"/>
              <a:t>68</a:t>
            </a:fld>
            <a:endParaRPr lang="en-US" altLang="en-US" sz="1200" b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Three-taxon statement</a:t>
            </a:r>
          </a:p>
        </p:txBody>
      </p:sp>
    </p:spTree>
    <p:extLst>
      <p:ext uri="{BB962C8B-B14F-4D97-AF65-F5344CB8AC3E}">
        <p14:creationId xmlns:p14="http://schemas.microsoft.com/office/powerpoint/2010/main" val="1131225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A128DF1-4326-3941-B5DF-4F94F233B6AB}" type="slidenum">
              <a:rPr lang="en-US" altLang="en-US" sz="1200" b="0"/>
              <a:pPr eaLnBrk="1" hangingPunct="1"/>
              <a:t>69</a:t>
            </a:fld>
            <a:endParaRPr lang="en-US" altLang="en-US" sz="1200" b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65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2F133B-47BA-DC43-A778-1FFF8B76DC33}" type="slidenum">
              <a:rPr lang="en-US" altLang="en-US" sz="1200" b="0"/>
              <a:pPr eaLnBrk="1" hangingPunct="1"/>
              <a:t>6</a:t>
            </a:fld>
            <a:endParaRPr lang="en-US" altLang="en-US" sz="1200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233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5352F2B-4528-2348-A879-A58F8CFC2EDC}" type="slidenum">
              <a:rPr lang="en-US" altLang="en-US" sz="1200" b="0"/>
              <a:pPr eaLnBrk="1" hangingPunct="1"/>
              <a:t>71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693122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D7263C5-AB9A-7C45-B464-1C4C4A21239D}" type="slidenum">
              <a:rPr lang="en-US" altLang="en-US" sz="1200" b="0"/>
              <a:pPr eaLnBrk="1" hangingPunct="1"/>
              <a:t>72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18813916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FCA084F-61B7-9441-B965-95345B510BED}" type="slidenum">
              <a:rPr lang="en-US" altLang="en-US" sz="1200" b="0"/>
              <a:pPr eaLnBrk="1" hangingPunct="1"/>
              <a:t>73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12242417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AD76301-5647-5847-8C7D-D5ADC2BA3D22}" type="slidenum">
              <a:rPr lang="en-US" altLang="en-US" sz="1200" b="0"/>
              <a:pPr eaLnBrk="1" hangingPunct="1"/>
              <a:t>74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19769431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690722C-DC3D-C14B-A4F7-6049890F918F}" type="slidenum">
              <a:rPr lang="en-US" altLang="en-US" sz="1200" b="0"/>
              <a:pPr eaLnBrk="1" hangingPunct="1"/>
              <a:t>79</a:t>
            </a:fld>
            <a:endParaRPr lang="en-US" altLang="en-US" sz="1200" b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60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59408FB-D8DA-DB41-8C96-5464BC669043}" type="slidenum">
              <a:rPr lang="en-US" altLang="en-US" sz="1200" b="0"/>
              <a:pPr eaLnBrk="1" hangingPunct="1"/>
              <a:t>7</a:t>
            </a:fld>
            <a:endParaRPr lang="en-US" altLang="en-US" sz="1200" b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25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B809474-6079-BE41-A7F0-0E0FD450F3AF}" type="slidenum">
              <a:rPr lang="en-US" altLang="en-US" sz="1200" b="0"/>
              <a:pPr eaLnBrk="1" hangingPunct="1"/>
              <a:t>8</a:t>
            </a:fld>
            <a:endParaRPr lang="en-US" altLang="en-US" sz="1200" b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17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3EE86C3-49B2-5945-9878-898E2D5AB86A}" type="slidenum">
              <a:rPr lang="en-US" altLang="en-US" sz="1200" b="0"/>
              <a:pPr eaLnBrk="1" hangingPunct="1"/>
              <a:t>9</a:t>
            </a:fld>
            <a:endParaRPr lang="en-US" altLang="en-US" sz="1200" b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904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09740168-9326-9C41-A4A5-07C011CA85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41507E-0FEC-3842-8706-8E3F998FD1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C778C6-24F9-B240-A578-B472ED3A0B3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0060A4-F1FD-0448-86FC-5CD1E21FB6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ACA560-7874-1343-9719-40EA11B179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E5EF12-565F-784B-A91E-0BC4B9DE77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1960BD-F2C7-5A41-B270-A4402291A3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D102FE1-CC20-EB48-A39F-0BF6195D9C0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1E93E7-DE7F-C942-9CEE-DCC17F3845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AC1A6D-6FC0-DF43-A6AF-570B7AF3D8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BF1DEF-3643-0949-947C-F49DE73A45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DC4F397-B9BD-1145-B269-01CA7B7B1D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7.jpeg"/><Relationship Id="rId5" Type="http://schemas.openxmlformats.org/officeDocument/2006/relationships/image" Target="../media/image62.jpeg"/><Relationship Id="rId6" Type="http://schemas.openxmlformats.org/officeDocument/2006/relationships/oleObject" Target="../embeddings/oleObject1.bin"/><Relationship Id="rId7" Type="http://schemas.openxmlformats.org/officeDocument/2006/relationships/image" Target="../media/image6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4" Type="http://schemas.openxmlformats.org/officeDocument/2006/relationships/image" Target="../media/image6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6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4" Type="http://schemas.openxmlformats.org/officeDocument/2006/relationships/image" Target="../media/image63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6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64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609600" indent="-609600"/>
            <a:r>
              <a:rPr lang="en-US" altLang="en-US" sz="3600" dirty="0">
                <a:solidFill>
                  <a:srgbClr val="0000FF"/>
                </a:solidFill>
              </a:rPr>
              <a:t>History of Evolutionary </a:t>
            </a:r>
            <a:r>
              <a:rPr lang="en-US" altLang="en-US" sz="3600" dirty="0" smtClean="0">
                <a:solidFill>
                  <a:srgbClr val="0000FF"/>
                </a:solidFill>
              </a:rPr>
              <a:t>Thought</a:t>
            </a:r>
            <a:endParaRPr lang="en-US" dirty="0"/>
          </a:p>
        </p:txBody>
      </p:sp>
      <p:sp>
        <p:nvSpPr>
          <p:cNvPr id="143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endParaRPr lang="en-US" altLang="en-US" dirty="0"/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/>
              <a:t>Before Darwin (pre 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/>
              <a:t>Darwin (1859)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/>
              <a:t>Theories after Darwin (early 1900’s)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/>
              <a:t>The evolutionary synthesis (1930’s, 40’s)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/>
              <a:t>Biology since the synthesis (1950 on)</a:t>
            </a:r>
          </a:p>
        </p:txBody>
      </p:sp>
    </p:spTree>
    <p:extLst>
      <p:ext uri="{BB962C8B-B14F-4D97-AF65-F5344CB8AC3E}">
        <p14:creationId xmlns:p14="http://schemas.microsoft.com/office/powerpoint/2010/main" val="177212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87363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Lamarck’s theory of speciation: </a:t>
            </a:r>
            <a:r>
              <a:rPr lang="en-US" altLang="en-US" sz="2800">
                <a:solidFill>
                  <a:schemeClr val="tx1"/>
                </a:solidFill>
              </a:rPr>
              <a:t>species originate by spontaneous generation, and have not originated from common ancestors</a:t>
            </a:r>
            <a:br>
              <a:rPr lang="en-US" altLang="en-US" sz="2800">
                <a:solidFill>
                  <a:schemeClr val="tx1"/>
                </a:solidFill>
              </a:rPr>
            </a:br>
            <a:endParaRPr lang="en-US" altLang="en-US" sz="2800">
              <a:solidFill>
                <a:schemeClr val="tx1"/>
              </a:solidFill>
            </a:endParaRPr>
          </a:p>
        </p:txBody>
      </p:sp>
      <p:pic>
        <p:nvPicPr>
          <p:cNvPr id="34819" name="Picture 3" descr="Evolution-2e-Fig-01-03-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"/>
          <a:stretch>
            <a:fillRect/>
          </a:stretch>
        </p:blipFill>
        <p:spPr bwMode="auto">
          <a:xfrm>
            <a:off x="107950" y="1784350"/>
            <a:ext cx="6696075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83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dirty="0">
                <a:solidFill>
                  <a:srgbClr val="0000FF"/>
                </a:solidFill>
              </a:rPr>
              <a:t>History of Evolutionary </a:t>
            </a:r>
            <a:r>
              <a:rPr lang="en-US" altLang="en-US" sz="3600" dirty="0" smtClean="0">
                <a:solidFill>
                  <a:srgbClr val="0000FF"/>
                </a:solidFill>
              </a:rPr>
              <a:t>Thought</a:t>
            </a:r>
            <a:endParaRPr lang="en-US" dirty="0"/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endParaRPr lang="en-US" altLang="en-US" dirty="0"/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Before Darwin (pre 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/>
              <a:t>Darwin (1859)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Theories after Darwin (early 1900’s)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The evolutionary synthesis (1930’s, 40’s)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Biology since the synthesis (1950 on)</a:t>
            </a:r>
          </a:p>
        </p:txBody>
      </p:sp>
    </p:spTree>
    <p:extLst>
      <p:ext uri="{BB962C8B-B14F-4D97-AF65-F5344CB8AC3E}">
        <p14:creationId xmlns:p14="http://schemas.microsoft.com/office/powerpoint/2010/main" val="256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Evolution-2e-Photo-01-p00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8"/>
          <a:stretch>
            <a:fillRect/>
          </a:stretch>
        </p:blipFill>
        <p:spPr bwMode="auto">
          <a:xfrm>
            <a:off x="539750" y="774700"/>
            <a:ext cx="8093075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0" y="169863"/>
            <a:ext cx="91440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7315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fr-FR" altLang="en-US" b="0">
                <a:solidFill>
                  <a:schemeClr val="tx2"/>
                </a:solidFill>
              </a:rPr>
              <a:t>Charles Robert Darwin</a:t>
            </a:r>
          </a:p>
        </p:txBody>
      </p:sp>
    </p:spTree>
    <p:extLst>
      <p:ext uri="{BB962C8B-B14F-4D97-AF65-F5344CB8AC3E}">
        <p14:creationId xmlns:p14="http://schemas.microsoft.com/office/powerpoint/2010/main" val="74145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u="sng">
                <a:solidFill>
                  <a:srgbClr val="0000FF"/>
                </a:solidFill>
              </a:rPr>
              <a:t>Darwin’s life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Lived 1809-1882</a:t>
            </a:r>
          </a:p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Voyage of the Beagle lasted 1831-1836</a:t>
            </a:r>
          </a:p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Darwin became an accomplished naturalist</a:t>
            </a:r>
          </a:p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Theory formulated via INDUCTION</a:t>
            </a:r>
          </a:p>
        </p:txBody>
      </p:sp>
    </p:spTree>
    <p:extLst>
      <p:ext uri="{BB962C8B-B14F-4D97-AF65-F5344CB8AC3E}">
        <p14:creationId xmlns:p14="http://schemas.microsoft.com/office/powerpoint/2010/main" val="30742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244600"/>
            <a:ext cx="6350000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7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ChangeArrowheads="1"/>
          </p:cNvSpPr>
          <p:nvPr/>
        </p:nvSpPr>
        <p:spPr bwMode="auto">
          <a:xfrm>
            <a:off x="2325688" y="328613"/>
            <a:ext cx="5181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FF"/>
                </a:solidFill>
              </a:rPr>
              <a:t>MODEL (HYPOTHESIS) </a:t>
            </a:r>
          </a:p>
          <a:p>
            <a:pPr algn="ctr" eaLnBrk="1" hangingPunct="1"/>
            <a:r>
              <a:rPr lang="en-US" altLang="en-US" sz="1800" b="0"/>
              <a:t>A formal (mathematical) statement of causal relationships among variables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284788" y="1282700"/>
            <a:ext cx="3783012" cy="2236788"/>
            <a:chOff x="5285173" y="1282083"/>
            <a:chExt cx="3782627" cy="2236925"/>
          </a:xfrm>
        </p:grpSpPr>
        <p:sp>
          <p:nvSpPr>
            <p:cNvPr id="44048" name="Rectangle 5"/>
            <p:cNvSpPr>
              <a:spLocks noChangeArrowheads="1"/>
            </p:cNvSpPr>
            <p:nvPr/>
          </p:nvSpPr>
          <p:spPr bwMode="auto">
            <a:xfrm>
              <a:off x="6656773" y="3149676"/>
              <a:ext cx="176202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FF"/>
                  </a:solidFill>
                </a:rPr>
                <a:t>PREDICTIONS</a:t>
              </a:r>
            </a:p>
          </p:txBody>
        </p:sp>
        <p:grpSp>
          <p:nvGrpSpPr>
            <p:cNvPr id="44049" name="Group 1"/>
            <p:cNvGrpSpPr>
              <a:grpSpLocks/>
            </p:cNvGrpSpPr>
            <p:nvPr/>
          </p:nvGrpSpPr>
          <p:grpSpPr bwMode="auto">
            <a:xfrm>
              <a:off x="5285173" y="1282083"/>
              <a:ext cx="3782627" cy="1461117"/>
              <a:chOff x="5285173" y="1282083"/>
              <a:chExt cx="3782627" cy="1461117"/>
            </a:xfrm>
          </p:grpSpPr>
          <p:sp>
            <p:nvSpPr>
              <p:cNvPr id="44050" name="Rectangle 8"/>
              <p:cNvSpPr>
                <a:spLocks noChangeArrowheads="1"/>
              </p:cNvSpPr>
              <p:nvPr/>
            </p:nvSpPr>
            <p:spPr bwMode="auto">
              <a:xfrm>
                <a:off x="6324600" y="1282083"/>
                <a:ext cx="274320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 hangingPunct="0"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eaLnBrk="0" hangingPunct="0"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eaLnBrk="0" hangingPunct="0"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eaLnBrk="0" hangingPunct="0"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sz="1800" b="0"/>
                  <a:t>Induction= using logic to generate expected data patterns</a:t>
                </a:r>
              </a:p>
            </p:txBody>
          </p:sp>
          <p:sp>
            <p:nvSpPr>
              <p:cNvPr id="44051" name="Line 12"/>
              <p:cNvSpPr>
                <a:spLocks noChangeShapeType="1"/>
              </p:cNvSpPr>
              <p:nvPr/>
            </p:nvSpPr>
            <p:spPr bwMode="auto">
              <a:xfrm>
                <a:off x="5285173" y="1524000"/>
                <a:ext cx="1524000" cy="121920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76200" y="2484438"/>
            <a:ext cx="4338638" cy="3449637"/>
            <a:chOff x="76200" y="2485116"/>
            <a:chExt cx="4339023" cy="3448596"/>
          </a:xfrm>
        </p:grpSpPr>
        <p:sp>
          <p:nvSpPr>
            <p:cNvPr id="44045" name="Rectangle 9"/>
            <p:cNvSpPr>
              <a:spLocks noChangeArrowheads="1"/>
            </p:cNvSpPr>
            <p:nvPr/>
          </p:nvSpPr>
          <p:spPr bwMode="auto">
            <a:xfrm>
              <a:off x="1142623" y="4733835"/>
              <a:ext cx="2476500" cy="1199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/>
                <a:t>Comparison (our data against our model-</a:t>
              </a:r>
            </a:p>
            <a:p>
              <a:pPr eaLnBrk="1" hangingPunct="1"/>
              <a:r>
                <a:rPr lang="en-US" altLang="en-US" sz="1800" b="0"/>
                <a:t>Do the patterns fit the predictions? </a:t>
              </a:r>
            </a:p>
          </p:txBody>
        </p:sp>
        <p:sp>
          <p:nvSpPr>
            <p:cNvPr id="44046" name="Rectangle 10"/>
            <p:cNvSpPr>
              <a:spLocks noChangeArrowheads="1"/>
            </p:cNvSpPr>
            <p:nvPr/>
          </p:nvSpPr>
          <p:spPr bwMode="auto">
            <a:xfrm>
              <a:off x="76200" y="2485116"/>
              <a:ext cx="3095719" cy="1753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FF"/>
                  </a:solidFill>
                </a:rPr>
                <a:t>DECISION </a:t>
              </a:r>
            </a:p>
            <a:p>
              <a:pPr eaLnBrk="1" hangingPunct="1"/>
              <a:r>
                <a:rPr lang="en-US" altLang="en-US" sz="1800" b="0"/>
                <a:t>(reject or fail to reject;</a:t>
              </a:r>
            </a:p>
            <a:p>
              <a:pPr eaLnBrk="1" hangingPunct="1"/>
              <a:r>
                <a:rPr lang="en-US" altLang="en-US" sz="1800" b="0"/>
                <a:t>Never “accept” or “prove”).</a:t>
              </a:r>
            </a:p>
            <a:p>
              <a:pPr eaLnBrk="1" hangingPunct="1"/>
              <a:r>
                <a:rPr lang="en-US" altLang="en-US" sz="1800" b="0"/>
                <a:t>Data can be bad, and   </a:t>
              </a:r>
            </a:p>
            <a:p>
              <a:pPr eaLnBrk="1" hangingPunct="1"/>
              <a:r>
                <a:rPr lang="en-US" altLang="en-US" sz="1800" b="0"/>
                <a:t>Bad (incorrect) models can be supported by good data!</a:t>
              </a:r>
            </a:p>
          </p:txBody>
        </p:sp>
        <p:sp>
          <p:nvSpPr>
            <p:cNvPr id="44047" name="Line 13"/>
            <p:cNvSpPr>
              <a:spLocks noChangeShapeType="1"/>
            </p:cNvSpPr>
            <p:nvPr/>
          </p:nvSpPr>
          <p:spPr bwMode="auto">
            <a:xfrm flipH="1" flipV="1">
              <a:off x="3119823" y="4038600"/>
              <a:ext cx="1295400" cy="13716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4414838" y="3886200"/>
            <a:ext cx="4384675" cy="1893888"/>
            <a:chOff x="4415223" y="3886200"/>
            <a:chExt cx="4384533" cy="1893332"/>
          </a:xfrm>
        </p:grpSpPr>
        <p:sp>
          <p:nvSpPr>
            <p:cNvPr id="44041" name="Rectangle 7"/>
            <p:cNvSpPr>
              <a:spLocks noChangeArrowheads="1"/>
            </p:cNvSpPr>
            <p:nvPr/>
          </p:nvSpPr>
          <p:spPr bwMode="auto">
            <a:xfrm>
              <a:off x="4415223" y="5410200"/>
              <a:ext cx="7873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FF"/>
                  </a:solidFill>
                </a:rPr>
                <a:t>DATA</a:t>
              </a:r>
            </a:p>
          </p:txBody>
        </p:sp>
        <p:grpSp>
          <p:nvGrpSpPr>
            <p:cNvPr id="44042" name="Group 2"/>
            <p:cNvGrpSpPr>
              <a:grpSpLocks/>
            </p:cNvGrpSpPr>
            <p:nvPr/>
          </p:nvGrpSpPr>
          <p:grpSpPr bwMode="auto">
            <a:xfrm>
              <a:off x="5194638" y="3886200"/>
              <a:ext cx="3605118" cy="1611670"/>
              <a:chOff x="5194638" y="3886200"/>
              <a:chExt cx="3605118" cy="1611670"/>
            </a:xfrm>
          </p:grpSpPr>
          <p:sp>
            <p:nvSpPr>
              <p:cNvPr id="44043" name="Rectangle 6"/>
              <p:cNvSpPr>
                <a:spLocks noChangeArrowheads="1"/>
              </p:cNvSpPr>
              <p:nvPr/>
            </p:nvSpPr>
            <p:spPr bwMode="auto">
              <a:xfrm>
                <a:off x="6213364" y="4574540"/>
                <a:ext cx="2586392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eaLnBrk="0" hangingPunct="0"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eaLnBrk="0" hangingPunct="0"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eaLnBrk="0" hangingPunct="0"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eaLnBrk="0" hangingPunct="0"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en-US" altLang="en-US" sz="1800" b="0"/>
                  <a:t>Measurement= collecting </a:t>
                </a:r>
              </a:p>
              <a:p>
                <a:pPr eaLnBrk="1" hangingPunct="1"/>
                <a:r>
                  <a:rPr lang="en-US" altLang="en-US" sz="1800" b="0"/>
                  <a:t>values of the variables </a:t>
                </a:r>
              </a:p>
            </p:txBody>
          </p:sp>
          <p:sp>
            <p:nvSpPr>
              <p:cNvPr id="44044" name="Line 14"/>
              <p:cNvSpPr>
                <a:spLocks noChangeShapeType="1"/>
              </p:cNvSpPr>
              <p:nvPr/>
            </p:nvSpPr>
            <p:spPr bwMode="auto">
              <a:xfrm flipH="1">
                <a:off x="5194638" y="3886200"/>
                <a:ext cx="1676400" cy="152400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400175" y="1541463"/>
            <a:ext cx="3035300" cy="1219200"/>
            <a:chOff x="1400081" y="1542170"/>
            <a:chExt cx="3035394" cy="1219200"/>
          </a:xfrm>
        </p:grpSpPr>
        <p:sp>
          <p:nvSpPr>
            <p:cNvPr id="44039" name="Rectangle 11"/>
            <p:cNvSpPr>
              <a:spLocks noChangeArrowheads="1"/>
            </p:cNvSpPr>
            <p:nvPr/>
          </p:nvSpPr>
          <p:spPr bwMode="auto">
            <a:xfrm>
              <a:off x="1400081" y="1542170"/>
              <a:ext cx="22098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/>
                <a:t>Deduction= modify the model</a:t>
              </a:r>
            </a:p>
            <a:p>
              <a:pPr eaLnBrk="1" hangingPunct="1"/>
              <a:endParaRPr lang="en-US" altLang="en-US" sz="1800" b="0"/>
            </a:p>
          </p:txBody>
        </p:sp>
        <p:sp>
          <p:nvSpPr>
            <p:cNvPr id="44040" name="Line 15"/>
            <p:cNvSpPr>
              <a:spLocks noChangeShapeType="1"/>
            </p:cNvSpPr>
            <p:nvPr/>
          </p:nvSpPr>
          <p:spPr bwMode="auto">
            <a:xfrm flipV="1">
              <a:off x="2987675" y="1542170"/>
              <a:ext cx="1447800" cy="121920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287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14300"/>
            <a:ext cx="3581400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Box 3"/>
          <p:cNvSpPr txBox="1">
            <a:spLocks noChangeArrowheads="1"/>
          </p:cNvSpPr>
          <p:nvPr/>
        </p:nvSpPr>
        <p:spPr bwMode="auto">
          <a:xfrm>
            <a:off x="228600" y="6019800"/>
            <a:ext cx="16335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 b="0"/>
              <a:t>“The difference”</a:t>
            </a:r>
          </a:p>
          <a:p>
            <a:pPr eaLnBrk="1" hangingPunct="1"/>
            <a:r>
              <a:rPr lang="en-US" altLang="en-US" sz="1600" b="0"/>
              <a:t>From xkcd.com</a:t>
            </a:r>
          </a:p>
        </p:txBody>
      </p:sp>
    </p:spTree>
    <p:extLst>
      <p:ext uri="{BB962C8B-B14F-4D97-AF65-F5344CB8AC3E}">
        <p14:creationId xmlns:p14="http://schemas.microsoft.com/office/powerpoint/2010/main" val="18267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3200" u="sng">
                <a:solidFill>
                  <a:srgbClr val="0000FF"/>
                </a:solidFill>
              </a:rPr>
              <a:t>Darwin’s life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Lived 1809-1882</a:t>
            </a:r>
          </a:p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Voyage of the Beagle lasted 1831-1836</a:t>
            </a:r>
          </a:p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Darwin became an accomplished naturalist</a:t>
            </a:r>
          </a:p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Theory formulated via INDUCTION</a:t>
            </a:r>
          </a:p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After formulating his theory, he spent much time trying to sort out flaws</a:t>
            </a:r>
          </a:p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Published the Origin of Species in 1859 (&gt;150 years ago!)</a:t>
            </a:r>
          </a:p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The power and brilliance of Darwin’s idea of natural selection is often underestimated</a:t>
            </a:r>
          </a:p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400"/>
              <a:t>The idea was one of the most important, general, and powerful ideas in the history of thought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0320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2800">
                <a:solidFill>
                  <a:srgbClr val="0000FF"/>
                </a:solidFill>
              </a:rPr>
              <a:t>The “Origin of Species” actually has </a:t>
            </a:r>
            <a:r>
              <a:rPr lang="en-US" altLang="en-US" sz="2800" b="1">
                <a:solidFill>
                  <a:srgbClr val="0000FF"/>
                </a:solidFill>
              </a:rPr>
              <a:t>two</a:t>
            </a:r>
            <a:r>
              <a:rPr lang="en-US" altLang="en-US" sz="2800">
                <a:solidFill>
                  <a:srgbClr val="0000FF"/>
                </a:solidFill>
              </a:rPr>
              <a:t> major theses (and five overall theories)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AutoNum type="arabicParenR"/>
            </a:pPr>
            <a:endParaRPr lang="en-US" altLang="en-US" sz="2800"/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/>
              <a:t>Descent with modification (evolution)</a:t>
            </a:r>
          </a:p>
          <a:p>
            <a:pPr marL="609600" indent="-609600" eaLnBrk="1" hangingPunct="1">
              <a:buFontTx/>
              <a:buAutoNum type="arabicParenR"/>
            </a:pPr>
            <a:endParaRPr lang="en-US" altLang="en-US" sz="2800"/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/>
              <a:t>Causal agent of evolutionary change (natural selection)</a:t>
            </a:r>
          </a:p>
        </p:txBody>
      </p:sp>
    </p:spTree>
    <p:extLst>
      <p:ext uri="{BB962C8B-B14F-4D97-AF65-F5344CB8AC3E}">
        <p14:creationId xmlns:p14="http://schemas.microsoft.com/office/powerpoint/2010/main" val="26893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ChangeArrowheads="1"/>
          </p:cNvSpPr>
          <p:nvPr/>
        </p:nvSpPr>
        <p:spPr bwMode="auto">
          <a:xfrm>
            <a:off x="1476375" y="1484313"/>
            <a:ext cx="5759450" cy="865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0179" name="Rectangle 7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785225" cy="1143000"/>
          </a:xfrm>
        </p:spPr>
        <p:txBody>
          <a:bodyPr/>
          <a:lstStyle/>
          <a:p>
            <a:pPr eaLnBrk="1" hangingPunct="1"/>
            <a:r>
              <a:rPr lang="en-US" altLang="en-US" sz="2800"/>
              <a:t>Descent with modification (the only figure in </a:t>
            </a:r>
            <a:r>
              <a:rPr lang="en-US" altLang="en-US" sz="2800" i="1"/>
              <a:t>the Origin of Species</a:t>
            </a:r>
            <a:r>
              <a:rPr lang="en-US" altLang="en-US" sz="2800"/>
              <a:t>)</a:t>
            </a:r>
          </a:p>
        </p:txBody>
      </p:sp>
      <p:pic>
        <p:nvPicPr>
          <p:cNvPr id="50180" name="Picture 8" descr="Evolution-2e-Fig-02-02-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1"/>
          <a:stretch>
            <a:fillRect/>
          </a:stretch>
        </p:blipFill>
        <p:spPr bwMode="auto">
          <a:xfrm>
            <a:off x="1116013" y="1363663"/>
            <a:ext cx="6869112" cy="488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78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4" descr="Evolution-2e-Chapter-09-Opener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71513"/>
            <a:ext cx="2452688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5" descr="Evolution-2e-Fig-09-01-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9"/>
          <a:stretch>
            <a:fillRect/>
          </a:stretch>
        </p:blipFill>
        <p:spPr bwMode="auto">
          <a:xfrm>
            <a:off x="533400" y="652463"/>
            <a:ext cx="8153400" cy="590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6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803275" y="1726488"/>
            <a:ext cx="3287713" cy="1611313"/>
          </a:xfrm>
          <a:prstGeom prst="rect">
            <a:avLst/>
          </a:prstGeom>
          <a:solidFill>
            <a:srgbClr val="333333">
              <a:alpha val="87057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2227" name="Picture 3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72526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1796338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803275" y="3488538"/>
            <a:ext cx="3287713" cy="1611312"/>
          </a:xfrm>
          <a:prstGeom prst="rect">
            <a:avLst/>
          </a:prstGeom>
          <a:solidFill>
            <a:srgbClr val="333333">
              <a:alpha val="87057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803275" y="5202063"/>
            <a:ext cx="3287713" cy="1611313"/>
          </a:xfrm>
          <a:prstGeom prst="rect">
            <a:avLst/>
          </a:prstGeom>
          <a:solidFill>
            <a:srgbClr val="333333">
              <a:alpha val="87057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2231" name="Picture 7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2534526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8" descr="Slide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2610726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Picture 9" descr="Slide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772526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4" name="Picture 10" descr="Slide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2610726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5" name="Picture 11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3527804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6" name="Picture 12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3637342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7" name="Picture 13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4289804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8" name="Picture 14" descr="Slide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4366004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9" name="Picture 15" descr="Slide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3624642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0" name="Picture 16" descr="Slide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4366004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1" name="Line 17"/>
          <p:cNvSpPr>
            <a:spLocks noChangeShapeType="1"/>
          </p:cNvSpPr>
          <p:nvPr/>
        </p:nvSpPr>
        <p:spPr bwMode="auto">
          <a:xfrm>
            <a:off x="2074863" y="3608767"/>
            <a:ext cx="644525" cy="6445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421" tIns="45714" rIns="91421" bIns="45714" anchor="ctr"/>
          <a:lstStyle/>
          <a:p>
            <a:endParaRPr lang="en-US"/>
          </a:p>
        </p:txBody>
      </p:sp>
      <p:sp>
        <p:nvSpPr>
          <p:cNvPr id="52242" name="Line 18"/>
          <p:cNvSpPr>
            <a:spLocks noChangeShapeType="1"/>
          </p:cNvSpPr>
          <p:nvPr/>
        </p:nvSpPr>
        <p:spPr bwMode="auto">
          <a:xfrm flipV="1">
            <a:off x="1957388" y="3608767"/>
            <a:ext cx="838200" cy="6445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421" tIns="45714" rIns="91421" bIns="45714" anchor="ctr"/>
          <a:lstStyle/>
          <a:p>
            <a:endParaRPr lang="en-US"/>
          </a:p>
        </p:txBody>
      </p:sp>
      <p:sp>
        <p:nvSpPr>
          <p:cNvPr id="52243" name="Line 19"/>
          <p:cNvSpPr>
            <a:spLocks noChangeShapeType="1"/>
          </p:cNvSpPr>
          <p:nvPr/>
        </p:nvSpPr>
        <p:spPr bwMode="auto">
          <a:xfrm>
            <a:off x="3217863" y="4369179"/>
            <a:ext cx="644525" cy="6445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421" tIns="45714" rIns="91421" bIns="45714" anchor="ctr"/>
          <a:lstStyle/>
          <a:p>
            <a:endParaRPr lang="en-US"/>
          </a:p>
        </p:txBody>
      </p:sp>
      <p:sp>
        <p:nvSpPr>
          <p:cNvPr id="52244" name="Line 20"/>
          <p:cNvSpPr>
            <a:spLocks noChangeShapeType="1"/>
          </p:cNvSpPr>
          <p:nvPr/>
        </p:nvSpPr>
        <p:spPr bwMode="auto">
          <a:xfrm flipV="1">
            <a:off x="3100388" y="4369179"/>
            <a:ext cx="838200" cy="6445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421" tIns="45714" rIns="91421" bIns="45714" anchor="ctr"/>
          <a:lstStyle/>
          <a:p>
            <a:endParaRPr lang="en-US"/>
          </a:p>
        </p:txBody>
      </p:sp>
      <p:sp>
        <p:nvSpPr>
          <p:cNvPr id="52245" name="Line 21"/>
          <p:cNvSpPr>
            <a:spLocks noChangeShapeType="1"/>
          </p:cNvSpPr>
          <p:nvPr/>
        </p:nvSpPr>
        <p:spPr bwMode="auto">
          <a:xfrm>
            <a:off x="1114425" y="4331079"/>
            <a:ext cx="644525" cy="6445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421" tIns="45714" rIns="91421" bIns="45714" anchor="ctr"/>
          <a:lstStyle/>
          <a:p>
            <a:endParaRPr lang="en-US"/>
          </a:p>
        </p:txBody>
      </p:sp>
      <p:sp>
        <p:nvSpPr>
          <p:cNvPr id="52246" name="Line 22"/>
          <p:cNvSpPr>
            <a:spLocks noChangeShapeType="1"/>
          </p:cNvSpPr>
          <p:nvPr/>
        </p:nvSpPr>
        <p:spPr bwMode="auto">
          <a:xfrm flipV="1">
            <a:off x="996950" y="4331079"/>
            <a:ext cx="838200" cy="64452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1421" tIns="45714" rIns="91421" bIns="45714" anchor="ctr"/>
          <a:lstStyle/>
          <a:p>
            <a:endParaRPr lang="en-US"/>
          </a:p>
        </p:txBody>
      </p:sp>
      <p:pic>
        <p:nvPicPr>
          <p:cNvPr id="52247" name="Picture 23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5365576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8" name="Picture 24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5289376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9" name="Picture 25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588" y="6127576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0" name="Picture 26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5248101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1" name="Picture 27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6095826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52" name="Picture 28" descr="Slid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6086301"/>
            <a:ext cx="812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53" name="Text Box 29"/>
          <p:cNvSpPr txBox="1">
            <a:spLocks noChangeArrowheads="1"/>
          </p:cNvSpPr>
          <p:nvPr/>
        </p:nvSpPr>
        <p:spPr bwMode="auto">
          <a:xfrm>
            <a:off x="4956175" y="1653463"/>
            <a:ext cx="4164013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4" rIns="91421" bIns="45714">
            <a:spAutoFit/>
          </a:bodyPr>
          <a:lstStyle>
            <a:lvl1pPr defTabSz="912813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912813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u="sng">
                <a:solidFill>
                  <a:schemeClr val="tx2"/>
                </a:solidFill>
              </a:rPr>
              <a:t>Early in generation 1:</a:t>
            </a:r>
          </a:p>
          <a:p>
            <a:pPr eaLnBrk="1" hangingPunct="1"/>
            <a:r>
              <a:rPr lang="en-US" altLang="en-US" sz="2400" i="1">
                <a:solidFill>
                  <a:schemeClr val="tx2"/>
                </a:solidFill>
              </a:rPr>
              <a:t>Heritable</a:t>
            </a:r>
            <a:r>
              <a:rPr lang="en-US" altLang="en-US" sz="2400">
                <a:solidFill>
                  <a:schemeClr val="tx2"/>
                </a:solidFill>
              </a:rPr>
              <a:t> (genetic) differences in </a:t>
            </a:r>
          </a:p>
          <a:p>
            <a:pPr eaLnBrk="1" hangingPunct="1"/>
            <a:r>
              <a:rPr lang="en-US" altLang="en-US" sz="2400">
                <a:solidFill>
                  <a:schemeClr val="tx2"/>
                </a:solidFill>
              </a:rPr>
              <a:t>phenotype</a:t>
            </a:r>
          </a:p>
        </p:txBody>
      </p:sp>
      <p:sp>
        <p:nvSpPr>
          <p:cNvPr id="52254" name="Text Box 30"/>
          <p:cNvSpPr txBox="1">
            <a:spLocks noChangeArrowheads="1"/>
          </p:cNvSpPr>
          <p:nvPr/>
        </p:nvSpPr>
        <p:spPr bwMode="auto">
          <a:xfrm>
            <a:off x="4740275" y="3442079"/>
            <a:ext cx="33353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1" tIns="45714" rIns="91421" bIns="45714">
            <a:spAutoFit/>
          </a:bodyPr>
          <a:lstStyle>
            <a:lvl1pPr defTabSz="912813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912813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u="sng">
                <a:solidFill>
                  <a:schemeClr val="tx2"/>
                </a:solidFill>
              </a:rPr>
              <a:t>Later in generation 1:</a:t>
            </a:r>
          </a:p>
          <a:p>
            <a:pPr eaLnBrk="1" hangingPunct="1"/>
            <a:r>
              <a:rPr lang="en-US" altLang="en-US" sz="2400">
                <a:solidFill>
                  <a:schemeClr val="tx2"/>
                </a:solidFill>
              </a:rPr>
              <a:t>Natural selection acts</a:t>
            </a:r>
          </a:p>
        </p:txBody>
      </p:sp>
      <p:sp>
        <p:nvSpPr>
          <p:cNvPr id="52255" name="Text Box 31"/>
          <p:cNvSpPr txBox="1">
            <a:spLocks noChangeArrowheads="1"/>
          </p:cNvSpPr>
          <p:nvPr/>
        </p:nvSpPr>
        <p:spPr bwMode="auto">
          <a:xfrm>
            <a:off x="4811713" y="5190951"/>
            <a:ext cx="36877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1" tIns="45714" rIns="91421" bIns="45714">
            <a:spAutoFit/>
          </a:bodyPr>
          <a:lstStyle>
            <a:lvl1pPr defTabSz="912813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912813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u="sng">
                <a:solidFill>
                  <a:schemeClr val="tx2"/>
                </a:solidFill>
              </a:rPr>
              <a:t>Generation 2:</a:t>
            </a:r>
          </a:p>
          <a:p>
            <a:pPr eaLnBrk="1" hangingPunct="1"/>
            <a:r>
              <a:rPr lang="en-US" altLang="en-US" sz="2400">
                <a:solidFill>
                  <a:schemeClr val="tx2"/>
                </a:solidFill>
              </a:rPr>
              <a:t>Evolutionary change via</a:t>
            </a:r>
          </a:p>
          <a:p>
            <a:pPr eaLnBrk="1" hangingPunct="1"/>
            <a:r>
              <a:rPr lang="en-US" altLang="en-US" sz="2400">
                <a:solidFill>
                  <a:schemeClr val="tx2"/>
                </a:solidFill>
              </a:rPr>
              <a:t>natural selection</a:t>
            </a:r>
          </a:p>
        </p:txBody>
      </p:sp>
      <p:sp>
        <p:nvSpPr>
          <p:cNvPr id="52256" name="Rectangle 32"/>
          <p:cNvSpPr>
            <a:spLocks noGrp="1" noChangeArrowheads="1"/>
          </p:cNvSpPr>
          <p:nvPr>
            <p:ph type="title"/>
          </p:nvPr>
        </p:nvSpPr>
        <p:spPr>
          <a:xfrm>
            <a:off x="426128" y="301341"/>
            <a:ext cx="8260672" cy="103942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/>
              <a:t>Natural selection as a cause of evolution</a:t>
            </a:r>
          </a:p>
        </p:txBody>
      </p:sp>
    </p:spTree>
    <p:extLst>
      <p:ext uri="{BB962C8B-B14F-4D97-AF65-F5344CB8AC3E}">
        <p14:creationId xmlns:p14="http://schemas.microsoft.com/office/powerpoint/2010/main" val="57479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11430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rgbClr val="0000FF"/>
                </a:solidFill>
              </a:rPr>
              <a:t>The “Origin of Species” actually has </a:t>
            </a:r>
            <a:r>
              <a:rPr lang="en-US" altLang="en-US" sz="2800" b="1">
                <a:solidFill>
                  <a:srgbClr val="0000FF"/>
                </a:solidFill>
              </a:rPr>
              <a:t>two</a:t>
            </a:r>
            <a:r>
              <a:rPr lang="en-US" altLang="en-US" sz="2800">
                <a:solidFill>
                  <a:srgbClr val="0000FF"/>
                </a:solidFill>
              </a:rPr>
              <a:t> major theses (and five overall theories)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28775"/>
            <a:ext cx="8229600" cy="4525963"/>
          </a:xfrm>
        </p:spPr>
        <p:txBody>
          <a:bodyPr>
            <a:normAutofit lnSpcReduction="10000"/>
          </a:bodyPr>
          <a:lstStyle/>
          <a:p>
            <a:pPr marL="609600" indent="-609600" eaLnBrk="1" hangingPunct="1">
              <a:buFontTx/>
              <a:buAutoNum type="arabicParenR"/>
            </a:pPr>
            <a:endParaRPr lang="en-US" altLang="en-US" sz="2800"/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b="1" i="1"/>
              <a:t>Descent with modification </a:t>
            </a:r>
            <a:r>
              <a:rPr lang="en-US" altLang="en-US" sz="2800" i="1"/>
              <a:t> - a succinct term to describe biological evolution</a:t>
            </a:r>
            <a:endParaRPr lang="en-US" altLang="en-US" sz="2800" b="1" i="1"/>
          </a:p>
          <a:p>
            <a:pPr marL="609600" indent="-609600" eaLnBrk="1" hangingPunct="1">
              <a:buFontTx/>
              <a:buAutoNum type="arabicParenR"/>
            </a:pPr>
            <a:endParaRPr lang="en-US" altLang="en-US" sz="2800" b="1" i="1"/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b="1" i="1"/>
              <a:t>Natural selection </a:t>
            </a:r>
            <a:r>
              <a:rPr lang="en-US" altLang="en-US" sz="2800" i="1"/>
              <a:t>is differential survival or reproductive success of classes of entities that differ in one or more characteristics. Usually the differences are inherited (and must be inherited for </a:t>
            </a:r>
            <a:r>
              <a:rPr lang="en-US" altLang="en-US" sz="2800" b="1" i="1"/>
              <a:t>evolution </a:t>
            </a:r>
            <a:r>
              <a:rPr lang="en-US" altLang="en-US" sz="2800" i="1"/>
              <a:t>by natural selection)</a:t>
            </a:r>
            <a:endParaRPr lang="en-US" altLang="en-US" sz="2800" b="1" i="1"/>
          </a:p>
        </p:txBody>
      </p:sp>
    </p:spTree>
    <p:extLst>
      <p:ext uri="{BB962C8B-B14F-4D97-AF65-F5344CB8AC3E}">
        <p14:creationId xmlns:p14="http://schemas.microsoft.com/office/powerpoint/2010/main" val="211209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5888"/>
            <a:ext cx="8785225" cy="4333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400" u="sng">
                <a:solidFill>
                  <a:srgbClr val="0000FF"/>
                </a:solidFill>
              </a:rPr>
              <a:t>Darwin’s book actually includes five theories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30213" y="765175"/>
            <a:ext cx="8713787" cy="5905500"/>
          </a:xfrm>
        </p:spPr>
        <p:txBody>
          <a:bodyPr>
            <a:normAutofit lnSpcReduction="10000"/>
          </a:bodyPr>
          <a:lstStyle/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2200" i="1"/>
              <a:t>1) </a:t>
            </a:r>
            <a:r>
              <a:rPr lang="en-US" altLang="en-US" sz="2200" b="1" i="1" u="sng"/>
              <a:t>Evolution as such</a:t>
            </a:r>
            <a:r>
              <a:rPr lang="en-US" altLang="en-US" sz="2200" b="1"/>
              <a:t> </a:t>
            </a:r>
            <a:r>
              <a:rPr lang="en-US" altLang="en-US" sz="2200"/>
              <a:t>is the simple proposition that the characteristics of lineages of organisms change over time</a:t>
            </a:r>
          </a:p>
          <a:p>
            <a:pPr marL="609600" indent="-609600" eaLnBrk="1" hangingPunct="1">
              <a:lnSpc>
                <a:spcPct val="80000"/>
              </a:lnSpc>
            </a:pPr>
            <a:endParaRPr lang="en-US" altLang="en-US" sz="220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2200"/>
              <a:t>2) </a:t>
            </a:r>
            <a:r>
              <a:rPr lang="en-US" altLang="en-US" sz="2200" b="1" i="1" u="sng"/>
              <a:t>Common descent</a:t>
            </a:r>
            <a:r>
              <a:rPr lang="en-US" altLang="en-US" sz="2200" b="1"/>
              <a:t> </a:t>
            </a:r>
            <a:r>
              <a:rPr lang="en-US" altLang="en-US" sz="2200"/>
              <a:t>suggested that all life could be portrayed as one great family tree, this was a radically new view of evolution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220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2200"/>
              <a:t>3) </a:t>
            </a:r>
            <a:r>
              <a:rPr lang="en-US" altLang="en-US" sz="2200" b="1" i="1" u="sng"/>
              <a:t>Gradualism</a:t>
            </a:r>
            <a:r>
              <a:rPr lang="en-US" altLang="en-US" sz="2200" b="1"/>
              <a:t> </a:t>
            </a:r>
            <a:r>
              <a:rPr lang="en-US" altLang="en-US" sz="2200"/>
              <a:t>is the proposition that differences between even radically different organisms have evolved incrementally, by small steps through intermediate forms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220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2200"/>
              <a:t>4) </a:t>
            </a:r>
            <a:r>
              <a:rPr lang="en-US" altLang="en-US" sz="2200" b="1" i="1" u="sng"/>
              <a:t>Population change</a:t>
            </a:r>
            <a:r>
              <a:rPr lang="en-US" altLang="en-US" sz="2200" b="1"/>
              <a:t> </a:t>
            </a:r>
            <a:r>
              <a:rPr lang="en-US" altLang="en-US" sz="2200"/>
              <a:t>is the thesis that evolution occurs by changes in the </a:t>
            </a:r>
            <a:r>
              <a:rPr lang="en-US" altLang="en-US" sz="2200" i="1"/>
              <a:t>proportions</a:t>
            </a:r>
            <a:r>
              <a:rPr lang="en-US" altLang="en-US" sz="2200"/>
              <a:t> of individuals within a population that have different inherited characteristics</a:t>
            </a:r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endParaRPr lang="en-US" altLang="en-US" sz="2200"/>
          </a:p>
          <a:p>
            <a:pPr marL="609600" indent="-609600" eaLnBrk="1" hangingPunct="1">
              <a:lnSpc>
                <a:spcPct val="80000"/>
              </a:lnSpc>
              <a:buFontTx/>
              <a:buNone/>
            </a:pPr>
            <a:r>
              <a:rPr lang="en-US" altLang="en-US" sz="2200"/>
              <a:t>5) </a:t>
            </a:r>
            <a:r>
              <a:rPr lang="en-US" altLang="en-US" sz="2200" b="1" i="1" u="sng"/>
              <a:t>Natural selection</a:t>
            </a:r>
            <a:r>
              <a:rPr lang="en-US" altLang="en-US" sz="2200" b="1"/>
              <a:t> </a:t>
            </a:r>
            <a:r>
              <a:rPr lang="en-US" altLang="en-US" sz="2200"/>
              <a:t>is Darwin’s brilliant hypothesis (independently conceived by Wallace) that the proportional changes described above are caused by differences in their ability to survive and reproduce – and that such changes result in the evolution of </a:t>
            </a:r>
            <a:r>
              <a:rPr lang="en-US" altLang="en-US" sz="2200" i="1"/>
              <a:t>adaptations</a:t>
            </a:r>
            <a:endParaRPr lang="en-US" altLang="en-US" sz="2200"/>
          </a:p>
        </p:txBody>
      </p:sp>
    </p:spTree>
    <p:extLst>
      <p:ext uri="{BB962C8B-B14F-4D97-AF65-F5344CB8AC3E}">
        <p14:creationId xmlns:p14="http://schemas.microsoft.com/office/powerpoint/2010/main" val="886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3"/>
          <p:cNvSpPr txBox="1">
            <a:spLocks noChangeArrowheads="1"/>
          </p:cNvSpPr>
          <p:nvPr/>
        </p:nvSpPr>
        <p:spPr bwMode="auto">
          <a:xfrm>
            <a:off x="0" y="152400"/>
            <a:ext cx="914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0">
                <a:solidFill>
                  <a:schemeClr val="tx2"/>
                </a:solidFill>
              </a:rPr>
              <a:t>Darwinian view: </a:t>
            </a:r>
          </a:p>
          <a:p>
            <a:pPr algn="ctr" eaLnBrk="1" hangingPunct="1"/>
            <a:r>
              <a:rPr lang="en-US" altLang="en-US" sz="2400" b="0">
                <a:solidFill>
                  <a:schemeClr val="tx2"/>
                </a:solidFill>
              </a:rPr>
              <a:t>variation is adaptive, evolved by natural selection selection</a:t>
            </a:r>
          </a:p>
        </p:txBody>
      </p:sp>
      <p:pic>
        <p:nvPicPr>
          <p:cNvPr id="58371" name="Picture 5" descr="Evolution-2e-Fig-09-01-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0"/>
          <a:stretch>
            <a:fillRect/>
          </a:stretch>
        </p:blipFill>
        <p:spPr bwMode="auto">
          <a:xfrm>
            <a:off x="857250" y="1071563"/>
            <a:ext cx="7500938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6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 descr="Evolution-2e-Photo-01-p007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3"/>
          <a:stretch>
            <a:fillRect/>
          </a:stretch>
        </p:blipFill>
        <p:spPr bwMode="auto">
          <a:xfrm>
            <a:off x="381000" y="735013"/>
            <a:ext cx="8089900" cy="581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7"/>
          <p:cNvSpPr>
            <a:spLocks noChangeArrowheads="1"/>
          </p:cNvSpPr>
          <p:nvPr/>
        </p:nvSpPr>
        <p:spPr bwMode="auto">
          <a:xfrm>
            <a:off x="0" y="169863"/>
            <a:ext cx="91440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7315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fr-FR" altLang="en-US" b="0">
                <a:solidFill>
                  <a:schemeClr val="tx2"/>
                </a:solidFill>
              </a:rPr>
              <a:t>Alfred Russel Wallace</a:t>
            </a:r>
          </a:p>
        </p:txBody>
      </p:sp>
    </p:spTree>
    <p:extLst>
      <p:ext uri="{BB962C8B-B14F-4D97-AF65-F5344CB8AC3E}">
        <p14:creationId xmlns:p14="http://schemas.microsoft.com/office/powerpoint/2010/main" val="7921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ChangeArrowheads="1"/>
          </p:cNvSpPr>
          <p:nvPr/>
        </p:nvSpPr>
        <p:spPr bwMode="auto">
          <a:xfrm>
            <a:off x="0" y="169863"/>
            <a:ext cx="91440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7315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fr-FR" altLang="en-US" b="0">
                <a:solidFill>
                  <a:schemeClr val="tx2"/>
                </a:solidFill>
              </a:rPr>
              <a:t>Alfred Russel Wallace</a:t>
            </a:r>
          </a:p>
        </p:txBody>
      </p:sp>
      <p:pic>
        <p:nvPicPr>
          <p:cNvPr id="6246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0"/>
            <a:ext cx="5486400" cy="367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Box 5"/>
          <p:cNvSpPr txBox="1">
            <a:spLocks noChangeArrowheads="1"/>
          </p:cNvSpPr>
          <p:nvPr/>
        </p:nvSpPr>
        <p:spPr bwMode="auto">
          <a:xfrm>
            <a:off x="2452688" y="914400"/>
            <a:ext cx="41767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0"/>
              <a:t>“Father of Biogeography”</a:t>
            </a:r>
          </a:p>
        </p:txBody>
      </p:sp>
      <p:sp>
        <p:nvSpPr>
          <p:cNvPr id="62469" name="TextBox 6"/>
          <p:cNvSpPr txBox="1">
            <a:spLocks noChangeArrowheads="1"/>
          </p:cNvSpPr>
          <p:nvPr/>
        </p:nvSpPr>
        <p:spPr bwMode="auto">
          <a:xfrm>
            <a:off x="457200" y="5334000"/>
            <a:ext cx="8455025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b="0"/>
              <a:t>-  Wallace Line</a:t>
            </a:r>
          </a:p>
          <a:p>
            <a:pPr eaLnBrk="1" hangingPunct="1"/>
            <a:r>
              <a:rPr lang="en-US" altLang="en-US" b="0"/>
              <a:t>-  also the ‘Wallace Effect’ explanation for speciation</a:t>
            </a:r>
          </a:p>
        </p:txBody>
      </p:sp>
    </p:spTree>
    <p:extLst>
      <p:ext uri="{BB962C8B-B14F-4D97-AF65-F5344CB8AC3E}">
        <p14:creationId xmlns:p14="http://schemas.microsoft.com/office/powerpoint/2010/main" val="135132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dirty="0">
                <a:solidFill>
                  <a:srgbClr val="0000FF"/>
                </a:solidFill>
              </a:rPr>
              <a:t>History of Evolutionary </a:t>
            </a:r>
            <a:r>
              <a:rPr lang="en-US" altLang="en-US" sz="3600" dirty="0" smtClean="0">
                <a:solidFill>
                  <a:srgbClr val="0000FF"/>
                </a:solidFill>
              </a:rPr>
              <a:t>Thought</a:t>
            </a:r>
            <a:endParaRPr lang="en-US" dirty="0"/>
          </a:p>
        </p:txBody>
      </p:sp>
      <p:sp>
        <p:nvSpPr>
          <p:cNvPr id="645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endParaRPr lang="en-US" altLang="en-US" dirty="0"/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Before Darwin (pre 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Darwin (1859)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/>
              <a:t>Theories after Darwin (early 1900’s)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The evolutionary synthesis (1930’s, 40’s)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Biology since the synthesis (1950 on)</a:t>
            </a:r>
          </a:p>
        </p:txBody>
      </p:sp>
    </p:spTree>
    <p:extLst>
      <p:ext uri="{BB962C8B-B14F-4D97-AF65-F5344CB8AC3E}">
        <p14:creationId xmlns:p14="http://schemas.microsoft.com/office/powerpoint/2010/main" val="96223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Evolutionary theories after Darwin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Theory was initially very controversial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Idea of evolution by common descent eventually accepted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But – the cause of evolution? The idea that natural selection caused evolution was debated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Led to the rise of </a:t>
            </a:r>
            <a:r>
              <a:rPr lang="en-US" altLang="en-US" sz="2400" b="1" i="1"/>
              <a:t>mutationist theories </a:t>
            </a:r>
            <a:r>
              <a:rPr lang="en-US" altLang="en-US" sz="2400"/>
              <a:t>which argued that discretely different organisms arose via mutation and that natural selection was not required for the origin of new species</a:t>
            </a:r>
            <a:endParaRPr lang="en-US" altLang="en-US" sz="2400" i="1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/>
              <a:t>Mutation seen as an </a:t>
            </a:r>
            <a:r>
              <a:rPr lang="en-US" altLang="en-US" sz="2400" i="1"/>
              <a:t>alternative </a:t>
            </a:r>
            <a:r>
              <a:rPr lang="en-US" altLang="en-US" sz="2400"/>
              <a:t>to natural selection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/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539552" y="5157192"/>
            <a:ext cx="7429500" cy="642937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7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3"/>
          <p:cNvPicPr>
            <a:picLocks noChangeAspect="1"/>
          </p:cNvPicPr>
          <p:nvPr/>
        </p:nvPicPr>
        <p:blipFill>
          <a:blip r:embed="rId2">
            <a:lum bright="8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2438400"/>
            <a:ext cx="569436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04813"/>
            <a:ext cx="8229600" cy="561975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Evolutionary theories after Darwin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8600" y="1371600"/>
            <a:ext cx="8534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0"/>
              <a:t>Mendelian genetics – “particulate inheritance”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0"/>
              <a:t>Ideas were published in 1865 but nearly completely ignored…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b="0"/>
          </a:p>
        </p:txBody>
      </p:sp>
    </p:spTree>
    <p:extLst>
      <p:ext uri="{BB962C8B-B14F-4D97-AF65-F5344CB8AC3E}">
        <p14:creationId xmlns:p14="http://schemas.microsoft.com/office/powerpoint/2010/main" val="125461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0213" y="274638"/>
            <a:ext cx="8713787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Richard Goldschmidt (1940) and ‘hopeful monsters’</a:t>
            </a:r>
            <a:br>
              <a:rPr lang="en-US" altLang="en-US" sz="2800"/>
            </a:br>
            <a:endParaRPr lang="en-US" altLang="en-US" sz="2800"/>
          </a:p>
        </p:txBody>
      </p:sp>
      <p:sp>
        <p:nvSpPr>
          <p:cNvPr id="69635" name="Oval 4"/>
          <p:cNvSpPr>
            <a:spLocks noChangeArrowheads="1"/>
          </p:cNvSpPr>
          <p:nvPr/>
        </p:nvSpPr>
        <p:spPr bwMode="auto">
          <a:xfrm>
            <a:off x="827088" y="16287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36" name="Oval 5"/>
          <p:cNvSpPr>
            <a:spLocks noChangeArrowheads="1"/>
          </p:cNvSpPr>
          <p:nvPr/>
        </p:nvSpPr>
        <p:spPr bwMode="auto">
          <a:xfrm>
            <a:off x="1042988" y="18446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37" name="Oval 6"/>
          <p:cNvSpPr>
            <a:spLocks noChangeArrowheads="1"/>
          </p:cNvSpPr>
          <p:nvPr/>
        </p:nvSpPr>
        <p:spPr bwMode="auto">
          <a:xfrm>
            <a:off x="1258888" y="20605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38" name="Oval 7"/>
          <p:cNvSpPr>
            <a:spLocks noChangeArrowheads="1"/>
          </p:cNvSpPr>
          <p:nvPr/>
        </p:nvSpPr>
        <p:spPr bwMode="auto">
          <a:xfrm>
            <a:off x="1474788" y="22764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39" name="Oval 8"/>
          <p:cNvSpPr>
            <a:spLocks noChangeArrowheads="1"/>
          </p:cNvSpPr>
          <p:nvPr/>
        </p:nvSpPr>
        <p:spPr bwMode="auto">
          <a:xfrm>
            <a:off x="1690688" y="1916113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40" name="Oval 9"/>
          <p:cNvSpPr>
            <a:spLocks noChangeArrowheads="1"/>
          </p:cNvSpPr>
          <p:nvPr/>
        </p:nvSpPr>
        <p:spPr bwMode="auto">
          <a:xfrm>
            <a:off x="1763713" y="2347913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41" name="Oval 10"/>
          <p:cNvSpPr>
            <a:spLocks noChangeArrowheads="1"/>
          </p:cNvSpPr>
          <p:nvPr/>
        </p:nvSpPr>
        <p:spPr bwMode="auto">
          <a:xfrm>
            <a:off x="1042988" y="2347913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42" name="Oval 11"/>
          <p:cNvSpPr>
            <a:spLocks noChangeArrowheads="1"/>
          </p:cNvSpPr>
          <p:nvPr/>
        </p:nvSpPr>
        <p:spPr bwMode="auto">
          <a:xfrm>
            <a:off x="755650" y="24923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43" name="Oval 14"/>
          <p:cNvSpPr>
            <a:spLocks noChangeArrowheads="1"/>
          </p:cNvSpPr>
          <p:nvPr/>
        </p:nvSpPr>
        <p:spPr bwMode="auto">
          <a:xfrm>
            <a:off x="611188" y="1989138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44" name="Oval 15"/>
          <p:cNvSpPr>
            <a:spLocks noChangeArrowheads="1"/>
          </p:cNvSpPr>
          <p:nvPr/>
        </p:nvSpPr>
        <p:spPr bwMode="auto">
          <a:xfrm>
            <a:off x="827088" y="2205038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45" name="Oval 16"/>
          <p:cNvSpPr>
            <a:spLocks noChangeArrowheads="1"/>
          </p:cNvSpPr>
          <p:nvPr/>
        </p:nvSpPr>
        <p:spPr bwMode="auto">
          <a:xfrm>
            <a:off x="1042988" y="2420938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46" name="Oval 17"/>
          <p:cNvSpPr>
            <a:spLocks noChangeArrowheads="1"/>
          </p:cNvSpPr>
          <p:nvPr/>
        </p:nvSpPr>
        <p:spPr bwMode="auto">
          <a:xfrm>
            <a:off x="1258888" y="2636838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47" name="Oval 18"/>
          <p:cNvSpPr>
            <a:spLocks noChangeArrowheads="1"/>
          </p:cNvSpPr>
          <p:nvPr/>
        </p:nvSpPr>
        <p:spPr bwMode="auto">
          <a:xfrm>
            <a:off x="1474788" y="22764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48" name="Oval 19"/>
          <p:cNvSpPr>
            <a:spLocks noChangeArrowheads="1"/>
          </p:cNvSpPr>
          <p:nvPr/>
        </p:nvSpPr>
        <p:spPr bwMode="auto">
          <a:xfrm>
            <a:off x="1547813" y="27082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49" name="Oval 20"/>
          <p:cNvSpPr>
            <a:spLocks noChangeArrowheads="1"/>
          </p:cNvSpPr>
          <p:nvPr/>
        </p:nvSpPr>
        <p:spPr bwMode="auto">
          <a:xfrm>
            <a:off x="827088" y="27082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50" name="Oval 21"/>
          <p:cNvSpPr>
            <a:spLocks noChangeArrowheads="1"/>
          </p:cNvSpPr>
          <p:nvPr/>
        </p:nvSpPr>
        <p:spPr bwMode="auto">
          <a:xfrm>
            <a:off x="539750" y="2852738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51" name="Freeform 22"/>
          <p:cNvSpPr>
            <a:spLocks/>
          </p:cNvSpPr>
          <p:nvPr/>
        </p:nvSpPr>
        <p:spPr bwMode="auto">
          <a:xfrm>
            <a:off x="1979613" y="1317625"/>
            <a:ext cx="1871662" cy="671513"/>
          </a:xfrm>
          <a:custGeom>
            <a:avLst/>
            <a:gdLst>
              <a:gd name="T0" fmla="*/ 0 w 1179"/>
              <a:gd name="T1" fmla="*/ 2147483647 h 423"/>
              <a:gd name="T2" fmla="*/ 2147483647 w 1179"/>
              <a:gd name="T3" fmla="*/ 2147483647 h 423"/>
              <a:gd name="T4" fmla="*/ 2147483647 w 1179"/>
              <a:gd name="T5" fmla="*/ 2147483647 h 423"/>
              <a:gd name="T6" fmla="*/ 0 60000 65536"/>
              <a:gd name="T7" fmla="*/ 0 60000 65536"/>
              <a:gd name="T8" fmla="*/ 0 60000 65536"/>
              <a:gd name="T9" fmla="*/ 0 w 1179"/>
              <a:gd name="T10" fmla="*/ 0 h 423"/>
              <a:gd name="T11" fmla="*/ 1179 w 1179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79" h="423">
                <a:moveTo>
                  <a:pt x="0" y="423"/>
                </a:moveTo>
                <a:cubicBezTo>
                  <a:pt x="151" y="271"/>
                  <a:pt x="303" y="120"/>
                  <a:pt x="499" y="60"/>
                </a:cubicBezTo>
                <a:cubicBezTo>
                  <a:pt x="695" y="0"/>
                  <a:pt x="937" y="30"/>
                  <a:pt x="1179" y="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52" name="Freeform 23"/>
          <p:cNvSpPr>
            <a:spLocks/>
          </p:cNvSpPr>
          <p:nvPr/>
        </p:nvSpPr>
        <p:spPr bwMode="auto">
          <a:xfrm>
            <a:off x="2051050" y="1989138"/>
            <a:ext cx="1728788" cy="503237"/>
          </a:xfrm>
          <a:custGeom>
            <a:avLst/>
            <a:gdLst>
              <a:gd name="T0" fmla="*/ 0 w 1089"/>
              <a:gd name="T1" fmla="*/ 2147483647 h 317"/>
              <a:gd name="T2" fmla="*/ 2147483647 w 1089"/>
              <a:gd name="T3" fmla="*/ 2147483647 h 317"/>
              <a:gd name="T4" fmla="*/ 2147483647 w 1089"/>
              <a:gd name="T5" fmla="*/ 0 h 317"/>
              <a:gd name="T6" fmla="*/ 0 60000 65536"/>
              <a:gd name="T7" fmla="*/ 0 60000 65536"/>
              <a:gd name="T8" fmla="*/ 0 60000 65536"/>
              <a:gd name="T9" fmla="*/ 0 w 1089"/>
              <a:gd name="T10" fmla="*/ 0 h 317"/>
              <a:gd name="T11" fmla="*/ 1089 w 1089"/>
              <a:gd name="T12" fmla="*/ 317 h 3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9" h="317">
                <a:moveTo>
                  <a:pt x="0" y="317"/>
                </a:moveTo>
                <a:cubicBezTo>
                  <a:pt x="114" y="230"/>
                  <a:pt x="228" y="144"/>
                  <a:pt x="409" y="91"/>
                </a:cubicBezTo>
                <a:cubicBezTo>
                  <a:pt x="590" y="38"/>
                  <a:pt x="839" y="19"/>
                  <a:pt x="1089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53" name="Freeform 24"/>
          <p:cNvSpPr>
            <a:spLocks/>
          </p:cNvSpPr>
          <p:nvPr/>
        </p:nvSpPr>
        <p:spPr bwMode="auto">
          <a:xfrm>
            <a:off x="1835150" y="2852738"/>
            <a:ext cx="2520950" cy="442912"/>
          </a:xfrm>
          <a:custGeom>
            <a:avLst/>
            <a:gdLst>
              <a:gd name="T0" fmla="*/ 0 w 1588"/>
              <a:gd name="T1" fmla="*/ 2147483647 h 279"/>
              <a:gd name="T2" fmla="*/ 2147483647 w 1588"/>
              <a:gd name="T3" fmla="*/ 2147483647 h 279"/>
              <a:gd name="T4" fmla="*/ 2147483647 w 1588"/>
              <a:gd name="T5" fmla="*/ 0 h 279"/>
              <a:gd name="T6" fmla="*/ 0 60000 65536"/>
              <a:gd name="T7" fmla="*/ 0 60000 65536"/>
              <a:gd name="T8" fmla="*/ 0 60000 65536"/>
              <a:gd name="T9" fmla="*/ 0 w 1588"/>
              <a:gd name="T10" fmla="*/ 0 h 279"/>
              <a:gd name="T11" fmla="*/ 1588 w 1588"/>
              <a:gd name="T12" fmla="*/ 279 h 2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279">
                <a:moveTo>
                  <a:pt x="0" y="45"/>
                </a:moveTo>
                <a:cubicBezTo>
                  <a:pt x="298" y="162"/>
                  <a:pt x="597" y="279"/>
                  <a:pt x="862" y="272"/>
                </a:cubicBezTo>
                <a:cubicBezTo>
                  <a:pt x="1127" y="265"/>
                  <a:pt x="1357" y="132"/>
                  <a:pt x="158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54" name="Oval 25"/>
          <p:cNvSpPr>
            <a:spLocks noChangeArrowheads="1"/>
          </p:cNvSpPr>
          <p:nvPr/>
        </p:nvSpPr>
        <p:spPr bwMode="auto">
          <a:xfrm>
            <a:off x="3924300" y="1268413"/>
            <a:ext cx="215900" cy="2159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55" name="Oval 26"/>
          <p:cNvSpPr>
            <a:spLocks noChangeArrowheads="1"/>
          </p:cNvSpPr>
          <p:nvPr/>
        </p:nvSpPr>
        <p:spPr bwMode="auto">
          <a:xfrm>
            <a:off x="3851275" y="1844675"/>
            <a:ext cx="215900" cy="215900"/>
          </a:xfrm>
          <a:prstGeom prst="ellipse">
            <a:avLst/>
          </a:prstGeom>
          <a:solidFill>
            <a:srgbClr val="00FF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56" name="Oval 27"/>
          <p:cNvSpPr>
            <a:spLocks noChangeArrowheads="1"/>
          </p:cNvSpPr>
          <p:nvPr/>
        </p:nvSpPr>
        <p:spPr bwMode="auto">
          <a:xfrm>
            <a:off x="4427538" y="2708275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57" name="Oval 28"/>
          <p:cNvSpPr>
            <a:spLocks noChangeArrowheads="1"/>
          </p:cNvSpPr>
          <p:nvPr/>
        </p:nvSpPr>
        <p:spPr bwMode="auto">
          <a:xfrm>
            <a:off x="6588125" y="2492375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58" name="Oval 29"/>
          <p:cNvSpPr>
            <a:spLocks noChangeArrowheads="1"/>
          </p:cNvSpPr>
          <p:nvPr/>
        </p:nvSpPr>
        <p:spPr bwMode="auto">
          <a:xfrm>
            <a:off x="6804025" y="2781300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59" name="Oval 30"/>
          <p:cNvSpPr>
            <a:spLocks noChangeArrowheads="1"/>
          </p:cNvSpPr>
          <p:nvPr/>
        </p:nvSpPr>
        <p:spPr bwMode="auto">
          <a:xfrm>
            <a:off x="6948488" y="2492375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60" name="Oval 31"/>
          <p:cNvSpPr>
            <a:spLocks noChangeArrowheads="1"/>
          </p:cNvSpPr>
          <p:nvPr/>
        </p:nvSpPr>
        <p:spPr bwMode="auto">
          <a:xfrm>
            <a:off x="7164388" y="2708275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61" name="Oval 32"/>
          <p:cNvSpPr>
            <a:spLocks noChangeArrowheads="1"/>
          </p:cNvSpPr>
          <p:nvPr/>
        </p:nvSpPr>
        <p:spPr bwMode="auto">
          <a:xfrm>
            <a:off x="7380288" y="2420938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62" name="Oval 33"/>
          <p:cNvSpPr>
            <a:spLocks noChangeArrowheads="1"/>
          </p:cNvSpPr>
          <p:nvPr/>
        </p:nvSpPr>
        <p:spPr bwMode="auto">
          <a:xfrm>
            <a:off x="7596188" y="2708275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63" name="Line 35"/>
          <p:cNvSpPr>
            <a:spLocks noChangeShapeType="1"/>
          </p:cNvSpPr>
          <p:nvPr/>
        </p:nvSpPr>
        <p:spPr bwMode="auto">
          <a:xfrm>
            <a:off x="4787900" y="2781300"/>
            <a:ext cx="180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4" name="Line 36"/>
          <p:cNvSpPr>
            <a:spLocks noChangeShapeType="1"/>
          </p:cNvSpPr>
          <p:nvPr/>
        </p:nvSpPr>
        <p:spPr bwMode="auto">
          <a:xfrm>
            <a:off x="3870325" y="1216025"/>
            <a:ext cx="288925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5" name="Line 37"/>
          <p:cNvSpPr>
            <a:spLocks noChangeShapeType="1"/>
          </p:cNvSpPr>
          <p:nvPr/>
        </p:nvSpPr>
        <p:spPr bwMode="auto">
          <a:xfrm flipV="1">
            <a:off x="3886200" y="1263650"/>
            <a:ext cx="288925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6" name="Line 38"/>
          <p:cNvSpPr>
            <a:spLocks noChangeShapeType="1"/>
          </p:cNvSpPr>
          <p:nvPr/>
        </p:nvSpPr>
        <p:spPr bwMode="auto">
          <a:xfrm>
            <a:off x="3803650" y="1801813"/>
            <a:ext cx="288925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67" name="Line 39"/>
          <p:cNvSpPr>
            <a:spLocks noChangeShapeType="1"/>
          </p:cNvSpPr>
          <p:nvPr/>
        </p:nvSpPr>
        <p:spPr bwMode="auto">
          <a:xfrm flipV="1">
            <a:off x="3819525" y="1849438"/>
            <a:ext cx="288925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u="sng" dirty="0">
                <a:solidFill>
                  <a:srgbClr val="0000FF"/>
                </a:solidFill>
              </a:rPr>
              <a:t>Before Darwin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Plato and Aristotle</a:t>
            </a:r>
          </a:p>
          <a:p>
            <a:endParaRPr lang="en-US" altLang="en-US" dirty="0"/>
          </a:p>
          <a:p>
            <a:r>
              <a:rPr lang="en-US" altLang="en-US" dirty="0"/>
              <a:t>Concept of </a:t>
            </a:r>
            <a:r>
              <a:rPr lang="en-US" altLang="en-US" i="1" dirty="0" err="1"/>
              <a:t>eidos</a:t>
            </a:r>
            <a:r>
              <a:rPr lang="en-US" altLang="en-US" dirty="0"/>
              <a:t> ‘form’ or ‘idea’ or ‘essence’</a:t>
            </a:r>
          </a:p>
          <a:p>
            <a:endParaRPr lang="en-US" altLang="en-US" dirty="0"/>
          </a:p>
          <a:p>
            <a:r>
              <a:rPr lang="en-US" altLang="en-US" i="1" dirty="0"/>
              <a:t>e.g. </a:t>
            </a:r>
            <a:r>
              <a:rPr lang="en-US" altLang="en-US" dirty="0"/>
              <a:t>horses have an immutable (unchangeable) essence, but each individual has its imperfections</a:t>
            </a:r>
          </a:p>
          <a:p>
            <a:endParaRPr lang="en-US" altLang="en-US" dirty="0"/>
          </a:p>
          <a:p>
            <a:r>
              <a:rPr lang="en-US" altLang="en-US" dirty="0"/>
              <a:t>This view is called </a:t>
            </a:r>
            <a:r>
              <a:rPr lang="en-US" altLang="en-US" i="1" dirty="0"/>
              <a:t>essentialism</a:t>
            </a:r>
            <a:r>
              <a:rPr lang="en-US" altLang="en-US" dirty="0"/>
              <a:t> and under this view variation is accidental imperfection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Evolution-2e-Fig-08-13-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1" b="25311"/>
          <a:stretch>
            <a:fillRect/>
          </a:stretch>
        </p:blipFill>
        <p:spPr bwMode="auto">
          <a:xfrm>
            <a:off x="1447800" y="3962400"/>
            <a:ext cx="63881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0213" y="274638"/>
            <a:ext cx="8713787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/>
              <a:t>Richard Goldschmidt (1940) and ‘hopeful monsters’</a:t>
            </a:r>
            <a:br>
              <a:rPr lang="en-US" altLang="en-US" sz="2800"/>
            </a:br>
            <a:endParaRPr lang="en-US" altLang="en-US" sz="2800"/>
          </a:p>
        </p:txBody>
      </p:sp>
      <p:sp>
        <p:nvSpPr>
          <p:cNvPr id="71684" name="Oval 4"/>
          <p:cNvSpPr>
            <a:spLocks noChangeArrowheads="1"/>
          </p:cNvSpPr>
          <p:nvPr/>
        </p:nvSpPr>
        <p:spPr bwMode="auto">
          <a:xfrm>
            <a:off x="827088" y="16287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85" name="Oval 5"/>
          <p:cNvSpPr>
            <a:spLocks noChangeArrowheads="1"/>
          </p:cNvSpPr>
          <p:nvPr/>
        </p:nvSpPr>
        <p:spPr bwMode="auto">
          <a:xfrm>
            <a:off x="1042988" y="18446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86" name="Oval 6"/>
          <p:cNvSpPr>
            <a:spLocks noChangeArrowheads="1"/>
          </p:cNvSpPr>
          <p:nvPr/>
        </p:nvSpPr>
        <p:spPr bwMode="auto">
          <a:xfrm>
            <a:off x="1258888" y="20605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87" name="Oval 7"/>
          <p:cNvSpPr>
            <a:spLocks noChangeArrowheads="1"/>
          </p:cNvSpPr>
          <p:nvPr/>
        </p:nvSpPr>
        <p:spPr bwMode="auto">
          <a:xfrm>
            <a:off x="1474788" y="22764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88" name="Oval 8"/>
          <p:cNvSpPr>
            <a:spLocks noChangeArrowheads="1"/>
          </p:cNvSpPr>
          <p:nvPr/>
        </p:nvSpPr>
        <p:spPr bwMode="auto">
          <a:xfrm>
            <a:off x="1690688" y="1916113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89" name="Oval 9"/>
          <p:cNvSpPr>
            <a:spLocks noChangeArrowheads="1"/>
          </p:cNvSpPr>
          <p:nvPr/>
        </p:nvSpPr>
        <p:spPr bwMode="auto">
          <a:xfrm>
            <a:off x="1763713" y="2347913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0" name="Oval 10"/>
          <p:cNvSpPr>
            <a:spLocks noChangeArrowheads="1"/>
          </p:cNvSpPr>
          <p:nvPr/>
        </p:nvSpPr>
        <p:spPr bwMode="auto">
          <a:xfrm>
            <a:off x="1042988" y="2347913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1" name="Oval 11"/>
          <p:cNvSpPr>
            <a:spLocks noChangeArrowheads="1"/>
          </p:cNvSpPr>
          <p:nvPr/>
        </p:nvSpPr>
        <p:spPr bwMode="auto">
          <a:xfrm>
            <a:off x="755650" y="24923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2" name="Oval 12"/>
          <p:cNvSpPr>
            <a:spLocks noChangeArrowheads="1"/>
          </p:cNvSpPr>
          <p:nvPr/>
        </p:nvSpPr>
        <p:spPr bwMode="auto">
          <a:xfrm>
            <a:off x="611188" y="1989138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827088" y="2205038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4" name="Oval 14"/>
          <p:cNvSpPr>
            <a:spLocks noChangeArrowheads="1"/>
          </p:cNvSpPr>
          <p:nvPr/>
        </p:nvSpPr>
        <p:spPr bwMode="auto">
          <a:xfrm>
            <a:off x="1042988" y="2420938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5" name="Oval 15"/>
          <p:cNvSpPr>
            <a:spLocks noChangeArrowheads="1"/>
          </p:cNvSpPr>
          <p:nvPr/>
        </p:nvSpPr>
        <p:spPr bwMode="auto">
          <a:xfrm>
            <a:off x="1258888" y="2636838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6" name="Oval 16"/>
          <p:cNvSpPr>
            <a:spLocks noChangeArrowheads="1"/>
          </p:cNvSpPr>
          <p:nvPr/>
        </p:nvSpPr>
        <p:spPr bwMode="auto">
          <a:xfrm>
            <a:off x="1474788" y="22764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7" name="Oval 17"/>
          <p:cNvSpPr>
            <a:spLocks noChangeArrowheads="1"/>
          </p:cNvSpPr>
          <p:nvPr/>
        </p:nvSpPr>
        <p:spPr bwMode="auto">
          <a:xfrm>
            <a:off x="1547813" y="27082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8" name="Oval 18"/>
          <p:cNvSpPr>
            <a:spLocks noChangeArrowheads="1"/>
          </p:cNvSpPr>
          <p:nvPr/>
        </p:nvSpPr>
        <p:spPr bwMode="auto">
          <a:xfrm>
            <a:off x="827088" y="2708275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699" name="Oval 19"/>
          <p:cNvSpPr>
            <a:spLocks noChangeArrowheads="1"/>
          </p:cNvSpPr>
          <p:nvPr/>
        </p:nvSpPr>
        <p:spPr bwMode="auto">
          <a:xfrm>
            <a:off x="539750" y="2852738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00" name="Freeform 20"/>
          <p:cNvSpPr>
            <a:spLocks/>
          </p:cNvSpPr>
          <p:nvPr/>
        </p:nvSpPr>
        <p:spPr bwMode="auto">
          <a:xfrm>
            <a:off x="1979613" y="1317625"/>
            <a:ext cx="1871662" cy="671513"/>
          </a:xfrm>
          <a:custGeom>
            <a:avLst/>
            <a:gdLst>
              <a:gd name="T0" fmla="*/ 0 w 1179"/>
              <a:gd name="T1" fmla="*/ 2147483647 h 423"/>
              <a:gd name="T2" fmla="*/ 2147483647 w 1179"/>
              <a:gd name="T3" fmla="*/ 2147483647 h 423"/>
              <a:gd name="T4" fmla="*/ 2147483647 w 1179"/>
              <a:gd name="T5" fmla="*/ 2147483647 h 423"/>
              <a:gd name="T6" fmla="*/ 0 60000 65536"/>
              <a:gd name="T7" fmla="*/ 0 60000 65536"/>
              <a:gd name="T8" fmla="*/ 0 60000 65536"/>
              <a:gd name="T9" fmla="*/ 0 w 1179"/>
              <a:gd name="T10" fmla="*/ 0 h 423"/>
              <a:gd name="T11" fmla="*/ 1179 w 1179"/>
              <a:gd name="T12" fmla="*/ 423 h 4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79" h="423">
                <a:moveTo>
                  <a:pt x="0" y="423"/>
                </a:moveTo>
                <a:cubicBezTo>
                  <a:pt x="151" y="271"/>
                  <a:pt x="303" y="120"/>
                  <a:pt x="499" y="60"/>
                </a:cubicBezTo>
                <a:cubicBezTo>
                  <a:pt x="695" y="0"/>
                  <a:pt x="937" y="30"/>
                  <a:pt x="1179" y="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01" name="Freeform 21"/>
          <p:cNvSpPr>
            <a:spLocks/>
          </p:cNvSpPr>
          <p:nvPr/>
        </p:nvSpPr>
        <p:spPr bwMode="auto">
          <a:xfrm>
            <a:off x="2051050" y="1989138"/>
            <a:ext cx="1728788" cy="503237"/>
          </a:xfrm>
          <a:custGeom>
            <a:avLst/>
            <a:gdLst>
              <a:gd name="T0" fmla="*/ 0 w 1089"/>
              <a:gd name="T1" fmla="*/ 2147483647 h 317"/>
              <a:gd name="T2" fmla="*/ 2147483647 w 1089"/>
              <a:gd name="T3" fmla="*/ 2147483647 h 317"/>
              <a:gd name="T4" fmla="*/ 2147483647 w 1089"/>
              <a:gd name="T5" fmla="*/ 0 h 317"/>
              <a:gd name="T6" fmla="*/ 0 60000 65536"/>
              <a:gd name="T7" fmla="*/ 0 60000 65536"/>
              <a:gd name="T8" fmla="*/ 0 60000 65536"/>
              <a:gd name="T9" fmla="*/ 0 w 1089"/>
              <a:gd name="T10" fmla="*/ 0 h 317"/>
              <a:gd name="T11" fmla="*/ 1089 w 1089"/>
              <a:gd name="T12" fmla="*/ 317 h 3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9" h="317">
                <a:moveTo>
                  <a:pt x="0" y="317"/>
                </a:moveTo>
                <a:cubicBezTo>
                  <a:pt x="114" y="230"/>
                  <a:pt x="228" y="144"/>
                  <a:pt x="409" y="91"/>
                </a:cubicBezTo>
                <a:cubicBezTo>
                  <a:pt x="590" y="38"/>
                  <a:pt x="839" y="19"/>
                  <a:pt x="1089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02" name="Freeform 22"/>
          <p:cNvSpPr>
            <a:spLocks/>
          </p:cNvSpPr>
          <p:nvPr/>
        </p:nvSpPr>
        <p:spPr bwMode="auto">
          <a:xfrm>
            <a:off x="1835150" y="2852738"/>
            <a:ext cx="2520950" cy="442912"/>
          </a:xfrm>
          <a:custGeom>
            <a:avLst/>
            <a:gdLst>
              <a:gd name="T0" fmla="*/ 0 w 1588"/>
              <a:gd name="T1" fmla="*/ 2147483647 h 279"/>
              <a:gd name="T2" fmla="*/ 2147483647 w 1588"/>
              <a:gd name="T3" fmla="*/ 2147483647 h 279"/>
              <a:gd name="T4" fmla="*/ 2147483647 w 1588"/>
              <a:gd name="T5" fmla="*/ 0 h 279"/>
              <a:gd name="T6" fmla="*/ 0 60000 65536"/>
              <a:gd name="T7" fmla="*/ 0 60000 65536"/>
              <a:gd name="T8" fmla="*/ 0 60000 65536"/>
              <a:gd name="T9" fmla="*/ 0 w 1588"/>
              <a:gd name="T10" fmla="*/ 0 h 279"/>
              <a:gd name="T11" fmla="*/ 1588 w 1588"/>
              <a:gd name="T12" fmla="*/ 279 h 2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279">
                <a:moveTo>
                  <a:pt x="0" y="45"/>
                </a:moveTo>
                <a:cubicBezTo>
                  <a:pt x="298" y="162"/>
                  <a:pt x="597" y="279"/>
                  <a:pt x="862" y="272"/>
                </a:cubicBezTo>
                <a:cubicBezTo>
                  <a:pt x="1127" y="265"/>
                  <a:pt x="1357" y="132"/>
                  <a:pt x="158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03" name="Oval 23"/>
          <p:cNvSpPr>
            <a:spLocks noChangeArrowheads="1"/>
          </p:cNvSpPr>
          <p:nvPr/>
        </p:nvSpPr>
        <p:spPr bwMode="auto">
          <a:xfrm>
            <a:off x="3924300" y="1268413"/>
            <a:ext cx="215900" cy="215900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04" name="Oval 24"/>
          <p:cNvSpPr>
            <a:spLocks noChangeArrowheads="1"/>
          </p:cNvSpPr>
          <p:nvPr/>
        </p:nvSpPr>
        <p:spPr bwMode="auto">
          <a:xfrm>
            <a:off x="3851275" y="1844675"/>
            <a:ext cx="215900" cy="215900"/>
          </a:xfrm>
          <a:prstGeom prst="ellipse">
            <a:avLst/>
          </a:prstGeom>
          <a:solidFill>
            <a:srgbClr val="00FF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05" name="Oval 25"/>
          <p:cNvSpPr>
            <a:spLocks noChangeArrowheads="1"/>
          </p:cNvSpPr>
          <p:nvPr/>
        </p:nvSpPr>
        <p:spPr bwMode="auto">
          <a:xfrm>
            <a:off x="4427538" y="2708275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06" name="Oval 26"/>
          <p:cNvSpPr>
            <a:spLocks noChangeArrowheads="1"/>
          </p:cNvSpPr>
          <p:nvPr/>
        </p:nvSpPr>
        <p:spPr bwMode="auto">
          <a:xfrm>
            <a:off x="6588125" y="2492375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07" name="Oval 27"/>
          <p:cNvSpPr>
            <a:spLocks noChangeArrowheads="1"/>
          </p:cNvSpPr>
          <p:nvPr/>
        </p:nvSpPr>
        <p:spPr bwMode="auto">
          <a:xfrm>
            <a:off x="6804025" y="2781300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08" name="Oval 28"/>
          <p:cNvSpPr>
            <a:spLocks noChangeArrowheads="1"/>
          </p:cNvSpPr>
          <p:nvPr/>
        </p:nvSpPr>
        <p:spPr bwMode="auto">
          <a:xfrm>
            <a:off x="6948488" y="2492375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09" name="Oval 29"/>
          <p:cNvSpPr>
            <a:spLocks noChangeArrowheads="1"/>
          </p:cNvSpPr>
          <p:nvPr/>
        </p:nvSpPr>
        <p:spPr bwMode="auto">
          <a:xfrm>
            <a:off x="7164388" y="2708275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10" name="Oval 30"/>
          <p:cNvSpPr>
            <a:spLocks noChangeArrowheads="1"/>
          </p:cNvSpPr>
          <p:nvPr/>
        </p:nvSpPr>
        <p:spPr bwMode="auto">
          <a:xfrm>
            <a:off x="7380288" y="2420938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11" name="Oval 31"/>
          <p:cNvSpPr>
            <a:spLocks noChangeArrowheads="1"/>
          </p:cNvSpPr>
          <p:nvPr/>
        </p:nvSpPr>
        <p:spPr bwMode="auto">
          <a:xfrm>
            <a:off x="7596188" y="2708275"/>
            <a:ext cx="215900" cy="2159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12" name="Line 32"/>
          <p:cNvSpPr>
            <a:spLocks noChangeShapeType="1"/>
          </p:cNvSpPr>
          <p:nvPr/>
        </p:nvSpPr>
        <p:spPr bwMode="auto">
          <a:xfrm>
            <a:off x="4787900" y="2781300"/>
            <a:ext cx="1800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13" name="Line 33"/>
          <p:cNvSpPr>
            <a:spLocks noChangeShapeType="1"/>
          </p:cNvSpPr>
          <p:nvPr/>
        </p:nvSpPr>
        <p:spPr bwMode="auto">
          <a:xfrm>
            <a:off x="3870325" y="1216025"/>
            <a:ext cx="288925" cy="2873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14" name="Line 34"/>
          <p:cNvSpPr>
            <a:spLocks noChangeShapeType="1"/>
          </p:cNvSpPr>
          <p:nvPr/>
        </p:nvSpPr>
        <p:spPr bwMode="auto">
          <a:xfrm flipV="1">
            <a:off x="3886200" y="1263650"/>
            <a:ext cx="288925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15" name="Line 35"/>
          <p:cNvSpPr>
            <a:spLocks noChangeShapeType="1"/>
          </p:cNvSpPr>
          <p:nvPr/>
        </p:nvSpPr>
        <p:spPr bwMode="auto">
          <a:xfrm>
            <a:off x="3803650" y="1801813"/>
            <a:ext cx="288925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16" name="Line 36"/>
          <p:cNvSpPr>
            <a:spLocks noChangeShapeType="1"/>
          </p:cNvSpPr>
          <p:nvPr/>
        </p:nvSpPr>
        <p:spPr bwMode="auto">
          <a:xfrm flipV="1">
            <a:off x="3819525" y="1849438"/>
            <a:ext cx="288925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228600" y="3352800"/>
            <a:ext cx="871378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Macroevolution through macromutation</a:t>
            </a:r>
            <a:br>
              <a:rPr lang="en-US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b="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435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dirty="0">
                <a:solidFill>
                  <a:srgbClr val="0000FF"/>
                </a:solidFill>
              </a:rPr>
              <a:t>History of Evolutionary </a:t>
            </a:r>
            <a:r>
              <a:rPr lang="en-US" altLang="en-US" sz="3600" dirty="0" smtClean="0">
                <a:solidFill>
                  <a:srgbClr val="0000FF"/>
                </a:solidFill>
              </a:rPr>
              <a:t>Thought</a:t>
            </a:r>
            <a:endParaRPr lang="en-US" dirty="0"/>
          </a:p>
        </p:txBody>
      </p:sp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endParaRPr lang="en-US" altLang="en-US" dirty="0"/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Before Darwin (pre 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Darwin (1859)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Theories after Darwin (early 1900’s)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/>
              <a:t>The evolutionary synthesis (1930’s, 40’s)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 dirty="0">
                <a:solidFill>
                  <a:schemeClr val="bg2"/>
                </a:solidFill>
              </a:rPr>
              <a:t>Biology since the synthesis (1950 on)</a:t>
            </a:r>
          </a:p>
        </p:txBody>
      </p:sp>
    </p:spTree>
    <p:extLst>
      <p:ext uri="{BB962C8B-B14F-4D97-AF65-F5344CB8AC3E}">
        <p14:creationId xmlns:p14="http://schemas.microsoft.com/office/powerpoint/2010/main" val="14054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404813"/>
            <a:ext cx="8229600" cy="15748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u="sng">
                <a:solidFill>
                  <a:srgbClr val="0000FF"/>
                </a:solidFill>
              </a:rPr>
              <a:t>The modern evolutionary synthesis </a:t>
            </a:r>
          </a:p>
          <a:p>
            <a:pPr algn="ctr" eaLnBrk="1" hangingPunct="1">
              <a:buFontTx/>
              <a:buNone/>
            </a:pPr>
            <a:r>
              <a:rPr lang="en-US" altLang="en-US" u="sng">
                <a:solidFill>
                  <a:srgbClr val="0000FF"/>
                </a:solidFill>
              </a:rPr>
              <a:t>(1930’s and 40’s)</a:t>
            </a:r>
          </a:p>
          <a:p>
            <a:pPr algn="ctr" eaLnBrk="1" hangingPunct="1">
              <a:buFontTx/>
              <a:buNone/>
            </a:pPr>
            <a:endParaRPr lang="en-US" altLang="en-US" u="sng"/>
          </a:p>
          <a:p>
            <a:pPr algn="ctr" eaLnBrk="1" hangingPunct="1">
              <a:buFontTx/>
              <a:buNone/>
            </a:pPr>
            <a:endParaRPr lang="en-US" altLang="en-US"/>
          </a:p>
        </p:txBody>
      </p:sp>
      <p:sp>
        <p:nvSpPr>
          <p:cNvPr id="75779" name="Text Box 4"/>
          <p:cNvSpPr txBox="1">
            <a:spLocks noChangeArrowheads="1"/>
          </p:cNvSpPr>
          <p:nvPr/>
        </p:nvSpPr>
        <p:spPr bwMode="auto">
          <a:xfrm>
            <a:off x="434975" y="2201863"/>
            <a:ext cx="8556625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0"/>
              <a:t>- Forged from the contributions of geneticists, ecologists, systematists, and paleontologists</a:t>
            </a:r>
          </a:p>
          <a:p>
            <a:pPr eaLnBrk="1" hangingPunct="1"/>
            <a:endParaRPr lang="en-US" altLang="en-US" b="0"/>
          </a:p>
          <a:p>
            <a:pPr eaLnBrk="1" hangingPunct="1"/>
            <a:r>
              <a:rPr lang="en-US" altLang="en-US" b="0"/>
              <a:t>- Reconciled Darwin’s theory with the facts of (Mendelian) genetics</a:t>
            </a:r>
          </a:p>
          <a:p>
            <a:pPr eaLnBrk="1" hangingPunct="1"/>
            <a:endParaRPr lang="en-US" altLang="en-US" b="0"/>
          </a:p>
          <a:p>
            <a:pPr eaLnBrk="1" hangingPunct="1"/>
            <a:r>
              <a:rPr lang="en-US" altLang="en-US" b="0"/>
              <a:t>- Has been extended, clarified and modified since 1940’s, but is still generally considered fundamentally valid</a:t>
            </a:r>
          </a:p>
        </p:txBody>
      </p:sp>
    </p:spTree>
    <p:extLst>
      <p:ext uri="{BB962C8B-B14F-4D97-AF65-F5344CB8AC3E}">
        <p14:creationId xmlns:p14="http://schemas.microsoft.com/office/powerpoint/2010/main" val="190795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7" descr="Evolution-2e-Photo-01-p009-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0"/>
          <a:stretch>
            <a:fillRect/>
          </a:stretch>
        </p:blipFill>
        <p:spPr bwMode="auto">
          <a:xfrm>
            <a:off x="4833938" y="804863"/>
            <a:ext cx="4059237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3455988" cy="1143000"/>
          </a:xfrm>
        </p:spPr>
        <p:txBody>
          <a:bodyPr/>
          <a:lstStyle/>
          <a:p>
            <a:pPr eaLnBrk="1" hangingPunct="1"/>
            <a:r>
              <a:rPr lang="fr-FR" altLang="en-US" sz="2400"/>
              <a:t>Ronald A. Fisher</a:t>
            </a:r>
          </a:p>
        </p:txBody>
      </p:sp>
      <p:pic>
        <p:nvPicPr>
          <p:cNvPr id="77828" name="Picture 4" descr="Evolution-2e-Photo-01-p009-1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9"/>
          <a:stretch>
            <a:fillRect/>
          </a:stretch>
        </p:blipFill>
        <p:spPr bwMode="auto">
          <a:xfrm>
            <a:off x="179388" y="804863"/>
            <a:ext cx="4062412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Text Box 8"/>
          <p:cNvSpPr txBox="1">
            <a:spLocks noChangeArrowheads="1"/>
          </p:cNvSpPr>
          <p:nvPr/>
        </p:nvSpPr>
        <p:spPr bwMode="auto">
          <a:xfrm>
            <a:off x="5651500" y="427038"/>
            <a:ext cx="2386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en-US" sz="2400" b="0">
                <a:solidFill>
                  <a:schemeClr val="tx2"/>
                </a:solidFill>
              </a:rPr>
              <a:t>J. B. S. Haldane</a:t>
            </a:r>
            <a:endParaRPr lang="en-US" altLang="en-US" sz="2400" b="0">
              <a:solidFill>
                <a:schemeClr val="tx2"/>
              </a:solidFill>
            </a:endParaRPr>
          </a:p>
        </p:txBody>
      </p:sp>
      <p:pic>
        <p:nvPicPr>
          <p:cNvPr id="77830" name="Picture 9" descr="Evolution-2e-Photo-01-p009-3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"/>
          <a:stretch>
            <a:fillRect/>
          </a:stretch>
        </p:blipFill>
        <p:spPr bwMode="auto">
          <a:xfrm>
            <a:off x="2527300" y="3709988"/>
            <a:ext cx="4062413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1" name="Text Box 10"/>
          <p:cNvSpPr txBox="1">
            <a:spLocks noChangeArrowheads="1"/>
          </p:cNvSpPr>
          <p:nvPr/>
        </p:nvSpPr>
        <p:spPr bwMode="auto">
          <a:xfrm>
            <a:off x="3589338" y="3300413"/>
            <a:ext cx="2049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en-US" sz="2400" b="0">
                <a:solidFill>
                  <a:schemeClr val="tx2"/>
                </a:solidFill>
              </a:rPr>
              <a:t>Sewall Wright</a:t>
            </a:r>
            <a:endParaRPr lang="en-US" altLang="en-US" sz="2400" b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0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341438"/>
            <a:ext cx="8229600" cy="452596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altLang="en-US" sz="2800"/>
              <a:t>Developed a mathematical theory of population genetics, which showed that </a:t>
            </a:r>
            <a:r>
              <a:rPr lang="en-US" altLang="en-US" sz="2800" u="sng"/>
              <a:t>mutation and natural selection </a:t>
            </a:r>
            <a:r>
              <a:rPr lang="en-US" altLang="en-US" sz="2800" i="1" u="sng"/>
              <a:t>together</a:t>
            </a:r>
            <a:r>
              <a:rPr lang="en-US" altLang="en-US" sz="2800" u="sng"/>
              <a:t> cause adaptive evolution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Mutation is not an </a:t>
            </a:r>
            <a:r>
              <a:rPr lang="en-US" altLang="en-US" sz="2800" i="1"/>
              <a:t>alternative</a:t>
            </a:r>
            <a:r>
              <a:rPr lang="en-US" altLang="en-US" sz="2800"/>
              <a:t> to natural selection, but is rather it’s </a:t>
            </a:r>
            <a:r>
              <a:rPr lang="en-US" altLang="en-US" sz="2800" i="1"/>
              <a:t>raw material</a:t>
            </a:r>
          </a:p>
          <a:p>
            <a:pPr eaLnBrk="1" hangingPunct="1">
              <a:buFontTx/>
              <a:buNone/>
            </a:pPr>
            <a:endParaRPr lang="en-US" altLang="en-US" sz="2800" i="1"/>
          </a:p>
          <a:p>
            <a:pPr eaLnBrk="1" hangingPunct="1">
              <a:buFontTx/>
              <a:buNone/>
            </a:pPr>
            <a:r>
              <a:rPr lang="en-US" altLang="en-US" sz="2800"/>
              <a:t>The relative importance of random genetic changes versus natural selection in evolution was debated</a:t>
            </a:r>
          </a:p>
        </p:txBody>
      </p:sp>
      <p:sp>
        <p:nvSpPr>
          <p:cNvPr id="79875" name="Rectangle 4"/>
          <p:cNvSpPr>
            <a:spLocks noChangeArrowheads="1"/>
          </p:cNvSpPr>
          <p:nvPr/>
        </p:nvSpPr>
        <p:spPr bwMode="auto">
          <a:xfrm>
            <a:off x="534988" y="179388"/>
            <a:ext cx="8140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fr-FR" altLang="en-US" b="0" u="sng">
                <a:solidFill>
                  <a:srgbClr val="0000FF"/>
                </a:solidFill>
              </a:rPr>
              <a:t>Ronald A. Fisher, J. B. S. Haldane, Sewall Wright</a:t>
            </a:r>
          </a:p>
        </p:txBody>
      </p:sp>
      <p:sp>
        <p:nvSpPr>
          <p:cNvPr id="79876" name="Rectangle 7"/>
          <p:cNvSpPr>
            <a:spLocks noChangeArrowheads="1"/>
          </p:cNvSpPr>
          <p:nvPr/>
        </p:nvSpPr>
        <p:spPr bwMode="auto">
          <a:xfrm>
            <a:off x="107504" y="3140968"/>
            <a:ext cx="8281987" cy="10080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5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24" b="25810"/>
          <a:stretch>
            <a:fillRect/>
          </a:stretch>
        </p:blipFill>
        <p:spPr bwMode="auto">
          <a:xfrm>
            <a:off x="838200" y="1830388"/>
            <a:ext cx="48006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Rectangle 12"/>
          <p:cNvSpPr>
            <a:spLocks noChangeArrowheads="1"/>
          </p:cNvSpPr>
          <p:nvPr/>
        </p:nvSpPr>
        <p:spPr bwMode="auto">
          <a:xfrm>
            <a:off x="4572000" y="2971800"/>
            <a:ext cx="14478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24" name="Rectangle 13"/>
          <p:cNvSpPr>
            <a:spLocks noChangeArrowheads="1"/>
          </p:cNvSpPr>
          <p:nvPr/>
        </p:nvSpPr>
        <p:spPr bwMode="auto">
          <a:xfrm>
            <a:off x="5562600" y="2590800"/>
            <a:ext cx="14478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25" name="TextBox 15"/>
          <p:cNvSpPr txBox="1">
            <a:spLocks noChangeArrowheads="1"/>
          </p:cNvSpPr>
          <p:nvPr/>
        </p:nvSpPr>
        <p:spPr bwMode="auto">
          <a:xfrm>
            <a:off x="1143000" y="5486400"/>
            <a:ext cx="225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Red = 0.50, Green = 0.50</a:t>
            </a:r>
          </a:p>
        </p:txBody>
      </p:sp>
      <p:sp>
        <p:nvSpPr>
          <p:cNvPr id="81926" name="TextBox 16"/>
          <p:cNvSpPr txBox="1">
            <a:spLocks noChangeArrowheads="1"/>
          </p:cNvSpPr>
          <p:nvPr/>
        </p:nvSpPr>
        <p:spPr bwMode="auto">
          <a:xfrm>
            <a:off x="4038600" y="5486400"/>
            <a:ext cx="225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Red = 0.20, Green = 0.80</a:t>
            </a:r>
          </a:p>
        </p:txBody>
      </p:sp>
      <p:sp>
        <p:nvSpPr>
          <p:cNvPr id="81927" name="Rectangle 5"/>
          <p:cNvSpPr>
            <a:spLocks noChangeArrowheads="1"/>
          </p:cNvSpPr>
          <p:nvPr/>
        </p:nvSpPr>
        <p:spPr bwMode="auto">
          <a:xfrm>
            <a:off x="2133600" y="228600"/>
            <a:ext cx="5105400" cy="1152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en-US" b="0" u="sng">
                <a:solidFill>
                  <a:srgbClr val="0000FF"/>
                </a:solidFill>
              </a:rPr>
              <a:t>Founder effect and genetic drift</a:t>
            </a:r>
          </a:p>
        </p:txBody>
      </p:sp>
    </p:spTree>
    <p:extLst>
      <p:ext uri="{BB962C8B-B14F-4D97-AF65-F5344CB8AC3E}">
        <p14:creationId xmlns:p14="http://schemas.microsoft.com/office/powerpoint/2010/main" val="77100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/>
          <p:cNvSpPr>
            <a:spLocks noChangeArrowheads="1"/>
          </p:cNvSpPr>
          <p:nvPr/>
        </p:nvSpPr>
        <p:spPr bwMode="auto">
          <a:xfrm>
            <a:off x="2133600" y="228600"/>
            <a:ext cx="5105400" cy="1152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en-US" b="0" u="sng">
                <a:solidFill>
                  <a:srgbClr val="0000FF"/>
                </a:solidFill>
              </a:rPr>
              <a:t>Founder effect and genetic drift</a:t>
            </a:r>
          </a:p>
        </p:txBody>
      </p:sp>
      <p:pic>
        <p:nvPicPr>
          <p:cNvPr id="8397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24" b="25810"/>
          <a:stretch>
            <a:fillRect/>
          </a:stretch>
        </p:blipFill>
        <p:spPr bwMode="auto">
          <a:xfrm>
            <a:off x="838200" y="1830388"/>
            <a:ext cx="4800600" cy="350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Rectangle 12"/>
          <p:cNvSpPr>
            <a:spLocks noChangeArrowheads="1"/>
          </p:cNvSpPr>
          <p:nvPr/>
        </p:nvSpPr>
        <p:spPr bwMode="auto">
          <a:xfrm>
            <a:off x="4572000" y="2971800"/>
            <a:ext cx="14478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973" name="Rectangle 13"/>
          <p:cNvSpPr>
            <a:spLocks noChangeArrowheads="1"/>
          </p:cNvSpPr>
          <p:nvPr/>
        </p:nvSpPr>
        <p:spPr bwMode="auto">
          <a:xfrm>
            <a:off x="5562600" y="2590800"/>
            <a:ext cx="14478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397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810000"/>
            <a:ext cx="36195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5" name="TextBox 8"/>
          <p:cNvSpPr txBox="1">
            <a:spLocks noChangeArrowheads="1"/>
          </p:cNvSpPr>
          <p:nvPr/>
        </p:nvSpPr>
        <p:spPr bwMode="auto">
          <a:xfrm>
            <a:off x="5715000" y="5867400"/>
            <a:ext cx="2300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Genetic drift</a:t>
            </a:r>
          </a:p>
        </p:txBody>
      </p:sp>
    </p:spTree>
    <p:extLst>
      <p:ext uri="{BB962C8B-B14F-4D97-AF65-F5344CB8AC3E}">
        <p14:creationId xmlns:p14="http://schemas.microsoft.com/office/powerpoint/2010/main" val="101974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0" y="4876800"/>
            <a:ext cx="5183188" cy="1143000"/>
          </a:xfrm>
        </p:spPr>
        <p:txBody>
          <a:bodyPr/>
          <a:lstStyle/>
          <a:p>
            <a:pPr eaLnBrk="1" hangingPunct="1"/>
            <a:r>
              <a:rPr lang="fr-FR" altLang="en-US" sz="2800"/>
              <a:t>Ernst Mayr</a:t>
            </a:r>
          </a:p>
        </p:txBody>
      </p:sp>
      <p:pic>
        <p:nvPicPr>
          <p:cNvPr id="86019" name="Picture 4" descr="Evolution-2e-Photo-01-p010-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2" b="5289"/>
          <a:stretch>
            <a:fillRect/>
          </a:stretch>
        </p:blipFill>
        <p:spPr bwMode="auto">
          <a:xfrm>
            <a:off x="457200" y="1150938"/>
            <a:ext cx="488632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Rectangle 5"/>
          <p:cNvSpPr>
            <a:spLocks noChangeArrowheads="1"/>
          </p:cNvSpPr>
          <p:nvPr/>
        </p:nvSpPr>
        <p:spPr bwMode="auto">
          <a:xfrm>
            <a:off x="4262438" y="1828800"/>
            <a:ext cx="4500562" cy="3240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en-US" b="0">
                <a:solidFill>
                  <a:srgbClr val="0000FF"/>
                </a:solidFill>
              </a:rPr>
              <a:t>Three major contributions:</a:t>
            </a:r>
            <a:r>
              <a:rPr lang="fr-FR" altLang="en-US" b="0">
                <a:solidFill>
                  <a:schemeClr val="tx2"/>
                </a:solidFill>
              </a:rPr>
              <a:t/>
            </a:r>
            <a:br>
              <a:rPr lang="fr-FR" altLang="en-US" b="0">
                <a:solidFill>
                  <a:schemeClr val="tx2"/>
                </a:solidFill>
              </a:rPr>
            </a:br>
            <a:r>
              <a:rPr lang="fr-FR" altLang="en-US" b="0">
                <a:solidFill>
                  <a:schemeClr val="tx2"/>
                </a:solidFill>
              </a:rPr>
              <a:t/>
            </a:r>
            <a:br>
              <a:rPr lang="fr-FR" altLang="en-US" b="0">
                <a:solidFill>
                  <a:schemeClr val="tx2"/>
                </a:solidFill>
              </a:rPr>
            </a:br>
            <a:r>
              <a:rPr lang="fr-FR" altLang="en-US" b="0">
                <a:solidFill>
                  <a:schemeClr val="tx2"/>
                </a:solidFill>
              </a:rPr>
              <a:t>1) Biological species concept (BSC)</a:t>
            </a:r>
            <a:br>
              <a:rPr lang="fr-FR" altLang="en-US" b="0">
                <a:solidFill>
                  <a:schemeClr val="tx2"/>
                </a:solidFill>
              </a:rPr>
            </a:br>
            <a:r>
              <a:rPr lang="fr-FR" altLang="en-US" b="0">
                <a:solidFill>
                  <a:schemeClr val="tx2"/>
                </a:solidFill>
              </a:rPr>
              <a:t/>
            </a:r>
            <a:br>
              <a:rPr lang="fr-FR" altLang="en-US" b="0">
                <a:solidFill>
                  <a:schemeClr val="tx2"/>
                </a:solidFill>
              </a:rPr>
            </a:br>
            <a:r>
              <a:rPr lang="fr-FR" altLang="en-US" b="0">
                <a:solidFill>
                  <a:schemeClr val="tx2"/>
                </a:solidFill>
              </a:rPr>
              <a:t>2) Theory of geographic (allopatric speciation)</a:t>
            </a:r>
            <a:br>
              <a:rPr lang="fr-FR" altLang="en-US" b="0">
                <a:solidFill>
                  <a:schemeClr val="tx2"/>
                </a:solidFill>
              </a:rPr>
            </a:br>
            <a:r>
              <a:rPr lang="fr-FR" altLang="en-US" b="0">
                <a:solidFill>
                  <a:schemeClr val="tx2"/>
                </a:solidFill>
              </a:rPr>
              <a:t/>
            </a:r>
            <a:br>
              <a:rPr lang="fr-FR" altLang="en-US" b="0">
                <a:solidFill>
                  <a:schemeClr val="tx2"/>
                </a:solidFill>
              </a:rPr>
            </a:br>
            <a:r>
              <a:rPr lang="fr-FR" altLang="en-US" b="0">
                <a:solidFill>
                  <a:schemeClr val="tx2"/>
                </a:solidFill>
              </a:rPr>
              <a:t>3) Theory of founder effect speciation</a:t>
            </a:r>
          </a:p>
        </p:txBody>
      </p:sp>
    </p:spTree>
    <p:extLst>
      <p:ext uri="{BB962C8B-B14F-4D97-AF65-F5344CB8AC3E}">
        <p14:creationId xmlns:p14="http://schemas.microsoft.com/office/powerpoint/2010/main" val="112715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250825" y="188913"/>
            <a:ext cx="8677275" cy="2447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en-US" sz="2400" i="1" dirty="0" err="1">
                <a:solidFill>
                  <a:schemeClr val="tx2"/>
                </a:solidFill>
              </a:rPr>
              <a:t>Biological</a:t>
            </a:r>
            <a:r>
              <a:rPr lang="fr-FR" altLang="en-US" sz="2400" i="1" dirty="0">
                <a:solidFill>
                  <a:schemeClr val="tx2"/>
                </a:solidFill>
              </a:rPr>
              <a:t> </a:t>
            </a:r>
            <a:r>
              <a:rPr lang="fr-FR" altLang="en-US" sz="2400" i="1" dirty="0" err="1">
                <a:solidFill>
                  <a:schemeClr val="tx2"/>
                </a:solidFill>
              </a:rPr>
              <a:t>species</a:t>
            </a:r>
            <a:r>
              <a:rPr lang="fr-FR" altLang="en-US" sz="2400" i="1" dirty="0">
                <a:solidFill>
                  <a:schemeClr val="tx2"/>
                </a:solidFill>
              </a:rPr>
              <a:t> concept (BSC):</a:t>
            </a:r>
            <a:r>
              <a:rPr lang="fr-FR" altLang="en-US" sz="2400" b="0" dirty="0">
                <a:solidFill>
                  <a:schemeClr val="tx2"/>
                </a:solidFill>
              </a:rPr>
              <a:t> </a:t>
            </a:r>
            <a:r>
              <a:rPr lang="fr-FR" altLang="en-US" sz="2400" b="0" dirty="0" err="1">
                <a:solidFill>
                  <a:schemeClr val="tx2"/>
                </a:solidFill>
              </a:rPr>
              <a:t>species</a:t>
            </a:r>
            <a:r>
              <a:rPr lang="fr-FR" altLang="en-US" sz="2400" b="0" dirty="0">
                <a:solidFill>
                  <a:schemeClr val="tx2"/>
                </a:solidFill>
              </a:rPr>
              <a:t> are groups </a:t>
            </a:r>
            <a:r>
              <a:rPr lang="fr-FR" altLang="en-US" sz="2400" b="0" dirty="0" err="1">
                <a:solidFill>
                  <a:schemeClr val="tx2"/>
                </a:solidFill>
              </a:rPr>
              <a:t>which</a:t>
            </a:r>
            <a:r>
              <a:rPr lang="fr-FR" altLang="en-US" sz="2400" b="0" dirty="0">
                <a:solidFill>
                  <a:schemeClr val="tx2"/>
                </a:solidFill>
              </a:rPr>
              <a:t> are </a:t>
            </a:r>
            <a:r>
              <a:rPr lang="fr-FR" altLang="en-US" sz="2400" b="0" dirty="0" err="1">
                <a:solidFill>
                  <a:schemeClr val="tx2"/>
                </a:solidFill>
              </a:rPr>
              <a:t>reproductively</a:t>
            </a:r>
            <a:r>
              <a:rPr lang="fr-FR" altLang="en-US" sz="2400" b="0" dirty="0">
                <a:solidFill>
                  <a:schemeClr val="tx2"/>
                </a:solidFill>
              </a:rPr>
              <a:t> </a:t>
            </a:r>
            <a:r>
              <a:rPr lang="fr-FR" altLang="en-US" sz="2400" b="0" dirty="0" err="1">
                <a:solidFill>
                  <a:schemeClr val="tx2"/>
                </a:solidFill>
              </a:rPr>
              <a:t>isolated</a:t>
            </a:r>
            <a:r>
              <a:rPr lang="fr-FR" altLang="en-US" sz="2400" b="0" dirty="0">
                <a:solidFill>
                  <a:schemeClr val="tx2"/>
                </a:solidFill>
              </a:rPr>
              <a:t> (do not exchange </a:t>
            </a:r>
            <a:r>
              <a:rPr lang="fr-FR" altLang="en-US" sz="2400" b="0" dirty="0" err="1">
                <a:solidFill>
                  <a:schemeClr val="tx2"/>
                </a:solidFill>
              </a:rPr>
              <a:t>genes</a:t>
            </a:r>
            <a:r>
              <a:rPr lang="fr-FR" altLang="en-US" sz="2400" b="0" dirty="0">
                <a:solidFill>
                  <a:schemeClr val="tx2"/>
                </a:solidFill>
              </a:rPr>
              <a:t>) </a:t>
            </a:r>
            <a:r>
              <a:rPr lang="fr-FR" altLang="en-US" sz="2400" b="0" dirty="0" err="1">
                <a:solidFill>
                  <a:schemeClr val="tx2"/>
                </a:solidFill>
              </a:rPr>
              <a:t>from</a:t>
            </a:r>
            <a:r>
              <a:rPr lang="fr-FR" altLang="en-US" sz="2400" b="0" dirty="0">
                <a:solidFill>
                  <a:schemeClr val="tx2"/>
                </a:solidFill>
              </a:rPr>
              <a:t> </a:t>
            </a:r>
            <a:r>
              <a:rPr lang="fr-FR" altLang="en-US" sz="2400" b="0" dirty="0" err="1">
                <a:solidFill>
                  <a:schemeClr val="tx2"/>
                </a:solidFill>
              </a:rPr>
              <a:t>other</a:t>
            </a:r>
            <a:r>
              <a:rPr lang="fr-FR" altLang="en-US" sz="2400" b="0" dirty="0">
                <a:solidFill>
                  <a:schemeClr val="tx2"/>
                </a:solidFill>
              </a:rPr>
              <a:t> groups</a:t>
            </a:r>
            <a:br>
              <a:rPr lang="fr-FR" altLang="en-US" sz="2400" b="0" dirty="0">
                <a:solidFill>
                  <a:schemeClr val="tx2"/>
                </a:solidFill>
              </a:rPr>
            </a:br>
            <a:r>
              <a:rPr lang="fr-FR" altLang="en-US" sz="2400" b="0" u="sng" dirty="0">
                <a:solidFill>
                  <a:schemeClr val="tx2"/>
                </a:solidFill>
              </a:rPr>
              <a:t/>
            </a:r>
            <a:br>
              <a:rPr lang="fr-FR" altLang="en-US" sz="2400" b="0" u="sng" dirty="0">
                <a:solidFill>
                  <a:schemeClr val="tx2"/>
                </a:solidFill>
              </a:rPr>
            </a:br>
            <a:r>
              <a:rPr lang="fr-FR" altLang="en-US" sz="2400" b="0" u="sng" dirty="0">
                <a:solidFill>
                  <a:schemeClr val="tx2"/>
                </a:solidFill>
              </a:rPr>
              <a:t/>
            </a:r>
            <a:br>
              <a:rPr lang="fr-FR" altLang="en-US" sz="2400" b="0" u="sng" dirty="0">
                <a:solidFill>
                  <a:schemeClr val="tx2"/>
                </a:solidFill>
              </a:rPr>
            </a:br>
            <a:endParaRPr lang="fr-FR" altLang="en-US" sz="2400" b="0" dirty="0">
              <a:solidFill>
                <a:schemeClr val="tx2"/>
              </a:solidFill>
            </a:endParaRPr>
          </a:p>
        </p:txBody>
      </p:sp>
      <p:pic>
        <p:nvPicPr>
          <p:cNvPr id="88067" name="Picture 3" descr="Slide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63" y="4858990"/>
            <a:ext cx="9604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4" descr="Slide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3944590"/>
            <a:ext cx="9604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5" descr="Slide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3" y="4589115"/>
            <a:ext cx="9604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6" descr="Slide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4611340"/>
            <a:ext cx="9604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1" name="Picture 7" descr="Slide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3957290"/>
            <a:ext cx="9604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2" name="Rectangle 8"/>
          <p:cNvSpPr>
            <a:spLocks noChangeArrowheads="1"/>
          </p:cNvSpPr>
          <p:nvPr/>
        </p:nvSpPr>
        <p:spPr bwMode="auto">
          <a:xfrm>
            <a:off x="6858000" y="4141440"/>
            <a:ext cx="2219325" cy="14478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6311900" y="3160365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0" u="sng"/>
              <a:t>postmating</a:t>
            </a: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1382713" y="3169890"/>
            <a:ext cx="1541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0" u="sng"/>
              <a:t>premating</a:t>
            </a:r>
          </a:p>
        </p:txBody>
      </p:sp>
      <p:sp>
        <p:nvSpPr>
          <p:cNvPr id="88075" name="Rectangle 11"/>
          <p:cNvSpPr>
            <a:spLocks noChangeArrowheads="1"/>
          </p:cNvSpPr>
          <p:nvPr/>
        </p:nvSpPr>
        <p:spPr bwMode="auto">
          <a:xfrm>
            <a:off x="3327400" y="3674715"/>
            <a:ext cx="127000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3327400" y="3674715"/>
            <a:ext cx="127000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077" name="Rectangle 13"/>
          <p:cNvSpPr>
            <a:spLocks noChangeArrowheads="1"/>
          </p:cNvSpPr>
          <p:nvPr/>
        </p:nvSpPr>
        <p:spPr bwMode="auto">
          <a:xfrm>
            <a:off x="2503488" y="5035203"/>
            <a:ext cx="127000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2503488" y="5035203"/>
            <a:ext cx="127000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079" name="Freeform 15"/>
          <p:cNvSpPr>
            <a:spLocks/>
          </p:cNvSpPr>
          <p:nvPr/>
        </p:nvSpPr>
        <p:spPr bwMode="auto">
          <a:xfrm>
            <a:off x="523875" y="4554190"/>
            <a:ext cx="187325" cy="222250"/>
          </a:xfrm>
          <a:custGeom>
            <a:avLst/>
            <a:gdLst>
              <a:gd name="T0" fmla="*/ 2147483647 w 355"/>
              <a:gd name="T1" fmla="*/ 2147483647 h 419"/>
              <a:gd name="T2" fmla="*/ 2147483647 w 355"/>
              <a:gd name="T3" fmla="*/ 2147483647 h 419"/>
              <a:gd name="T4" fmla="*/ 2147483647 w 355"/>
              <a:gd name="T5" fmla="*/ 2147483647 h 419"/>
              <a:gd name="T6" fmla="*/ 2147483647 w 355"/>
              <a:gd name="T7" fmla="*/ 2147483647 h 419"/>
              <a:gd name="T8" fmla="*/ 2147483647 w 355"/>
              <a:gd name="T9" fmla="*/ 2147483647 h 419"/>
              <a:gd name="T10" fmla="*/ 2147483647 w 355"/>
              <a:gd name="T11" fmla="*/ 2147483647 h 419"/>
              <a:gd name="T12" fmla="*/ 2147483647 w 355"/>
              <a:gd name="T13" fmla="*/ 2147483647 h 419"/>
              <a:gd name="T14" fmla="*/ 2147483647 w 355"/>
              <a:gd name="T15" fmla="*/ 2147483647 h 419"/>
              <a:gd name="T16" fmla="*/ 2147483647 w 355"/>
              <a:gd name="T17" fmla="*/ 2147483647 h 419"/>
              <a:gd name="T18" fmla="*/ 2147483647 w 355"/>
              <a:gd name="T19" fmla="*/ 2147483647 h 419"/>
              <a:gd name="T20" fmla="*/ 2147483647 w 355"/>
              <a:gd name="T21" fmla="*/ 2147483647 h 419"/>
              <a:gd name="T22" fmla="*/ 2147483647 w 355"/>
              <a:gd name="T23" fmla="*/ 2147483647 h 419"/>
              <a:gd name="T24" fmla="*/ 2147483647 w 355"/>
              <a:gd name="T25" fmla="*/ 2147483647 h 419"/>
              <a:gd name="T26" fmla="*/ 2147483647 w 355"/>
              <a:gd name="T27" fmla="*/ 2147483647 h 419"/>
              <a:gd name="T28" fmla="*/ 2147483647 w 355"/>
              <a:gd name="T29" fmla="*/ 2147483647 h 419"/>
              <a:gd name="T30" fmla="*/ 2147483647 w 355"/>
              <a:gd name="T31" fmla="*/ 2147483647 h 419"/>
              <a:gd name="T32" fmla="*/ 0 w 355"/>
              <a:gd name="T33" fmla="*/ 2147483647 h 419"/>
              <a:gd name="T34" fmla="*/ 0 w 355"/>
              <a:gd name="T35" fmla="*/ 2147483647 h 419"/>
              <a:gd name="T36" fmla="*/ 2147483647 w 355"/>
              <a:gd name="T37" fmla="*/ 2147483647 h 419"/>
              <a:gd name="T38" fmla="*/ 2147483647 w 355"/>
              <a:gd name="T39" fmla="*/ 2147483647 h 419"/>
              <a:gd name="T40" fmla="*/ 2147483647 w 355"/>
              <a:gd name="T41" fmla="*/ 2147483647 h 419"/>
              <a:gd name="T42" fmla="*/ 2147483647 w 355"/>
              <a:gd name="T43" fmla="*/ 2147483647 h 419"/>
              <a:gd name="T44" fmla="*/ 2147483647 w 355"/>
              <a:gd name="T45" fmla="*/ 2147483647 h 419"/>
              <a:gd name="T46" fmla="*/ 2147483647 w 355"/>
              <a:gd name="T47" fmla="*/ 2147483647 h 419"/>
              <a:gd name="T48" fmla="*/ 2147483647 w 355"/>
              <a:gd name="T49" fmla="*/ 2147483647 h 419"/>
              <a:gd name="T50" fmla="*/ 2147483647 w 355"/>
              <a:gd name="T51" fmla="*/ 2147483647 h 419"/>
              <a:gd name="T52" fmla="*/ 2147483647 w 355"/>
              <a:gd name="T53" fmla="*/ 2147483647 h 419"/>
              <a:gd name="T54" fmla="*/ 2147483647 w 355"/>
              <a:gd name="T55" fmla="*/ 2147483647 h 419"/>
              <a:gd name="T56" fmla="*/ 2147483647 w 355"/>
              <a:gd name="T57" fmla="*/ 2147483647 h 419"/>
              <a:gd name="T58" fmla="*/ 2147483647 w 355"/>
              <a:gd name="T59" fmla="*/ 2147483647 h 419"/>
              <a:gd name="T60" fmla="*/ 2147483647 w 355"/>
              <a:gd name="T61" fmla="*/ 2147483647 h 419"/>
              <a:gd name="T62" fmla="*/ 2147483647 w 355"/>
              <a:gd name="T63" fmla="*/ 2147483647 h 419"/>
              <a:gd name="T64" fmla="*/ 2147483647 w 355"/>
              <a:gd name="T65" fmla="*/ 2147483647 h 419"/>
              <a:gd name="T66" fmla="*/ 2147483647 w 355"/>
              <a:gd name="T67" fmla="*/ 2147483647 h 419"/>
              <a:gd name="T68" fmla="*/ 2147483647 w 355"/>
              <a:gd name="T69" fmla="*/ 2147483647 h 419"/>
              <a:gd name="T70" fmla="*/ 2147483647 w 355"/>
              <a:gd name="T71" fmla="*/ 2147483647 h 419"/>
              <a:gd name="T72" fmla="*/ 2147483647 w 355"/>
              <a:gd name="T73" fmla="*/ 2147483647 h 419"/>
              <a:gd name="T74" fmla="*/ 2147483647 w 355"/>
              <a:gd name="T75" fmla="*/ 2147483647 h 419"/>
              <a:gd name="T76" fmla="*/ 2147483647 w 355"/>
              <a:gd name="T77" fmla="*/ 2147483647 h 419"/>
              <a:gd name="T78" fmla="*/ 2147483647 w 355"/>
              <a:gd name="T79" fmla="*/ 2147483647 h 419"/>
              <a:gd name="T80" fmla="*/ 2147483647 w 355"/>
              <a:gd name="T81" fmla="*/ 2147483647 h 4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355"/>
              <a:gd name="T124" fmla="*/ 0 h 419"/>
              <a:gd name="T125" fmla="*/ 355 w 355"/>
              <a:gd name="T126" fmla="*/ 419 h 41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355" h="419">
                <a:moveTo>
                  <a:pt x="178" y="43"/>
                </a:moveTo>
                <a:lnTo>
                  <a:pt x="175" y="39"/>
                </a:lnTo>
                <a:lnTo>
                  <a:pt x="171" y="35"/>
                </a:lnTo>
                <a:lnTo>
                  <a:pt x="167" y="31"/>
                </a:lnTo>
                <a:lnTo>
                  <a:pt x="163" y="28"/>
                </a:lnTo>
                <a:lnTo>
                  <a:pt x="159" y="24"/>
                </a:lnTo>
                <a:lnTo>
                  <a:pt x="154" y="20"/>
                </a:lnTo>
                <a:lnTo>
                  <a:pt x="150" y="17"/>
                </a:lnTo>
                <a:lnTo>
                  <a:pt x="147" y="15"/>
                </a:lnTo>
                <a:lnTo>
                  <a:pt x="140" y="11"/>
                </a:lnTo>
                <a:lnTo>
                  <a:pt x="133" y="7"/>
                </a:lnTo>
                <a:lnTo>
                  <a:pt x="125" y="5"/>
                </a:lnTo>
                <a:lnTo>
                  <a:pt x="117" y="3"/>
                </a:lnTo>
                <a:lnTo>
                  <a:pt x="110" y="2"/>
                </a:lnTo>
                <a:lnTo>
                  <a:pt x="102" y="1"/>
                </a:lnTo>
                <a:lnTo>
                  <a:pt x="95" y="1"/>
                </a:lnTo>
                <a:lnTo>
                  <a:pt x="87" y="0"/>
                </a:lnTo>
                <a:lnTo>
                  <a:pt x="79" y="1"/>
                </a:lnTo>
                <a:lnTo>
                  <a:pt x="72" y="3"/>
                </a:lnTo>
                <a:lnTo>
                  <a:pt x="64" y="6"/>
                </a:lnTo>
                <a:lnTo>
                  <a:pt x="57" y="9"/>
                </a:lnTo>
                <a:lnTo>
                  <a:pt x="50" y="12"/>
                </a:lnTo>
                <a:lnTo>
                  <a:pt x="43" y="16"/>
                </a:lnTo>
                <a:lnTo>
                  <a:pt x="36" y="20"/>
                </a:lnTo>
                <a:lnTo>
                  <a:pt x="30" y="25"/>
                </a:lnTo>
                <a:lnTo>
                  <a:pt x="25" y="33"/>
                </a:lnTo>
                <a:lnTo>
                  <a:pt x="20" y="39"/>
                </a:lnTo>
                <a:lnTo>
                  <a:pt x="16" y="45"/>
                </a:lnTo>
                <a:lnTo>
                  <a:pt x="12" y="53"/>
                </a:lnTo>
                <a:lnTo>
                  <a:pt x="8" y="60"/>
                </a:lnTo>
                <a:lnTo>
                  <a:pt x="6" y="67"/>
                </a:lnTo>
                <a:lnTo>
                  <a:pt x="3" y="74"/>
                </a:lnTo>
                <a:lnTo>
                  <a:pt x="1" y="82"/>
                </a:lnTo>
                <a:lnTo>
                  <a:pt x="0" y="91"/>
                </a:lnTo>
                <a:lnTo>
                  <a:pt x="0" y="98"/>
                </a:lnTo>
                <a:lnTo>
                  <a:pt x="0" y="107"/>
                </a:lnTo>
                <a:lnTo>
                  <a:pt x="1" y="116"/>
                </a:lnTo>
                <a:lnTo>
                  <a:pt x="1" y="124"/>
                </a:lnTo>
                <a:lnTo>
                  <a:pt x="3" y="131"/>
                </a:lnTo>
                <a:lnTo>
                  <a:pt x="7" y="148"/>
                </a:lnTo>
                <a:lnTo>
                  <a:pt x="178" y="419"/>
                </a:lnTo>
                <a:lnTo>
                  <a:pt x="346" y="148"/>
                </a:lnTo>
                <a:lnTo>
                  <a:pt x="349" y="140"/>
                </a:lnTo>
                <a:lnTo>
                  <a:pt x="351" y="131"/>
                </a:lnTo>
                <a:lnTo>
                  <a:pt x="353" y="124"/>
                </a:lnTo>
                <a:lnTo>
                  <a:pt x="355" y="116"/>
                </a:lnTo>
                <a:lnTo>
                  <a:pt x="355" y="107"/>
                </a:lnTo>
                <a:lnTo>
                  <a:pt x="355" y="98"/>
                </a:lnTo>
                <a:lnTo>
                  <a:pt x="355" y="91"/>
                </a:lnTo>
                <a:lnTo>
                  <a:pt x="355" y="82"/>
                </a:lnTo>
                <a:lnTo>
                  <a:pt x="352" y="74"/>
                </a:lnTo>
                <a:lnTo>
                  <a:pt x="348" y="67"/>
                </a:lnTo>
                <a:lnTo>
                  <a:pt x="346" y="60"/>
                </a:lnTo>
                <a:lnTo>
                  <a:pt x="342" y="53"/>
                </a:lnTo>
                <a:lnTo>
                  <a:pt x="338" y="45"/>
                </a:lnTo>
                <a:lnTo>
                  <a:pt x="333" y="39"/>
                </a:lnTo>
                <a:lnTo>
                  <a:pt x="324" y="25"/>
                </a:lnTo>
                <a:lnTo>
                  <a:pt x="316" y="20"/>
                </a:lnTo>
                <a:lnTo>
                  <a:pt x="310" y="16"/>
                </a:lnTo>
                <a:lnTo>
                  <a:pt x="304" y="12"/>
                </a:lnTo>
                <a:lnTo>
                  <a:pt x="296" y="9"/>
                </a:lnTo>
                <a:lnTo>
                  <a:pt x="289" y="6"/>
                </a:lnTo>
                <a:lnTo>
                  <a:pt x="282" y="3"/>
                </a:lnTo>
                <a:lnTo>
                  <a:pt x="275" y="1"/>
                </a:lnTo>
                <a:lnTo>
                  <a:pt x="268" y="0"/>
                </a:lnTo>
                <a:lnTo>
                  <a:pt x="259" y="1"/>
                </a:lnTo>
                <a:lnTo>
                  <a:pt x="252" y="1"/>
                </a:lnTo>
                <a:lnTo>
                  <a:pt x="244" y="2"/>
                </a:lnTo>
                <a:lnTo>
                  <a:pt x="237" y="3"/>
                </a:lnTo>
                <a:lnTo>
                  <a:pt x="229" y="5"/>
                </a:lnTo>
                <a:lnTo>
                  <a:pt x="221" y="7"/>
                </a:lnTo>
                <a:lnTo>
                  <a:pt x="215" y="11"/>
                </a:lnTo>
                <a:lnTo>
                  <a:pt x="209" y="15"/>
                </a:lnTo>
                <a:lnTo>
                  <a:pt x="205" y="17"/>
                </a:lnTo>
                <a:lnTo>
                  <a:pt x="201" y="20"/>
                </a:lnTo>
                <a:lnTo>
                  <a:pt x="196" y="24"/>
                </a:lnTo>
                <a:lnTo>
                  <a:pt x="192" y="28"/>
                </a:lnTo>
                <a:lnTo>
                  <a:pt x="188" y="31"/>
                </a:lnTo>
                <a:lnTo>
                  <a:pt x="183" y="35"/>
                </a:lnTo>
                <a:lnTo>
                  <a:pt x="181" y="39"/>
                </a:lnTo>
                <a:lnTo>
                  <a:pt x="178" y="43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080" name="Freeform 16"/>
          <p:cNvSpPr>
            <a:spLocks/>
          </p:cNvSpPr>
          <p:nvPr/>
        </p:nvSpPr>
        <p:spPr bwMode="auto">
          <a:xfrm>
            <a:off x="2895600" y="4519265"/>
            <a:ext cx="187325" cy="222250"/>
          </a:xfrm>
          <a:custGeom>
            <a:avLst/>
            <a:gdLst>
              <a:gd name="T0" fmla="*/ 2147483647 w 355"/>
              <a:gd name="T1" fmla="*/ 2147483647 h 419"/>
              <a:gd name="T2" fmla="*/ 2147483647 w 355"/>
              <a:gd name="T3" fmla="*/ 2147483647 h 419"/>
              <a:gd name="T4" fmla="*/ 2147483647 w 355"/>
              <a:gd name="T5" fmla="*/ 2147483647 h 419"/>
              <a:gd name="T6" fmla="*/ 2147483647 w 355"/>
              <a:gd name="T7" fmla="*/ 2147483647 h 419"/>
              <a:gd name="T8" fmla="*/ 2147483647 w 355"/>
              <a:gd name="T9" fmla="*/ 2147483647 h 419"/>
              <a:gd name="T10" fmla="*/ 2147483647 w 355"/>
              <a:gd name="T11" fmla="*/ 2147483647 h 419"/>
              <a:gd name="T12" fmla="*/ 2147483647 w 355"/>
              <a:gd name="T13" fmla="*/ 2147483647 h 419"/>
              <a:gd name="T14" fmla="*/ 2147483647 w 355"/>
              <a:gd name="T15" fmla="*/ 2147483647 h 419"/>
              <a:gd name="T16" fmla="*/ 2147483647 w 355"/>
              <a:gd name="T17" fmla="*/ 2147483647 h 419"/>
              <a:gd name="T18" fmla="*/ 2147483647 w 355"/>
              <a:gd name="T19" fmla="*/ 2147483647 h 419"/>
              <a:gd name="T20" fmla="*/ 2147483647 w 355"/>
              <a:gd name="T21" fmla="*/ 2147483647 h 419"/>
              <a:gd name="T22" fmla="*/ 2147483647 w 355"/>
              <a:gd name="T23" fmla="*/ 2147483647 h 419"/>
              <a:gd name="T24" fmla="*/ 2147483647 w 355"/>
              <a:gd name="T25" fmla="*/ 2147483647 h 419"/>
              <a:gd name="T26" fmla="*/ 2147483647 w 355"/>
              <a:gd name="T27" fmla="*/ 2147483647 h 419"/>
              <a:gd name="T28" fmla="*/ 2147483647 w 355"/>
              <a:gd name="T29" fmla="*/ 2147483647 h 419"/>
              <a:gd name="T30" fmla="*/ 2147483647 w 355"/>
              <a:gd name="T31" fmla="*/ 2147483647 h 419"/>
              <a:gd name="T32" fmla="*/ 0 w 355"/>
              <a:gd name="T33" fmla="*/ 2147483647 h 419"/>
              <a:gd name="T34" fmla="*/ 0 w 355"/>
              <a:gd name="T35" fmla="*/ 2147483647 h 419"/>
              <a:gd name="T36" fmla="*/ 2147483647 w 355"/>
              <a:gd name="T37" fmla="*/ 2147483647 h 419"/>
              <a:gd name="T38" fmla="*/ 2147483647 w 355"/>
              <a:gd name="T39" fmla="*/ 2147483647 h 419"/>
              <a:gd name="T40" fmla="*/ 2147483647 w 355"/>
              <a:gd name="T41" fmla="*/ 2147483647 h 419"/>
              <a:gd name="T42" fmla="*/ 2147483647 w 355"/>
              <a:gd name="T43" fmla="*/ 2147483647 h 419"/>
              <a:gd name="T44" fmla="*/ 2147483647 w 355"/>
              <a:gd name="T45" fmla="*/ 2147483647 h 419"/>
              <a:gd name="T46" fmla="*/ 2147483647 w 355"/>
              <a:gd name="T47" fmla="*/ 2147483647 h 419"/>
              <a:gd name="T48" fmla="*/ 2147483647 w 355"/>
              <a:gd name="T49" fmla="*/ 2147483647 h 419"/>
              <a:gd name="T50" fmla="*/ 2147483647 w 355"/>
              <a:gd name="T51" fmla="*/ 2147483647 h 419"/>
              <a:gd name="T52" fmla="*/ 2147483647 w 355"/>
              <a:gd name="T53" fmla="*/ 2147483647 h 419"/>
              <a:gd name="T54" fmla="*/ 2147483647 w 355"/>
              <a:gd name="T55" fmla="*/ 2147483647 h 419"/>
              <a:gd name="T56" fmla="*/ 2147483647 w 355"/>
              <a:gd name="T57" fmla="*/ 2147483647 h 419"/>
              <a:gd name="T58" fmla="*/ 2147483647 w 355"/>
              <a:gd name="T59" fmla="*/ 2147483647 h 419"/>
              <a:gd name="T60" fmla="*/ 2147483647 w 355"/>
              <a:gd name="T61" fmla="*/ 2147483647 h 419"/>
              <a:gd name="T62" fmla="*/ 2147483647 w 355"/>
              <a:gd name="T63" fmla="*/ 2147483647 h 419"/>
              <a:gd name="T64" fmla="*/ 2147483647 w 355"/>
              <a:gd name="T65" fmla="*/ 2147483647 h 419"/>
              <a:gd name="T66" fmla="*/ 2147483647 w 355"/>
              <a:gd name="T67" fmla="*/ 2147483647 h 419"/>
              <a:gd name="T68" fmla="*/ 2147483647 w 355"/>
              <a:gd name="T69" fmla="*/ 2147483647 h 419"/>
              <a:gd name="T70" fmla="*/ 2147483647 w 355"/>
              <a:gd name="T71" fmla="*/ 2147483647 h 419"/>
              <a:gd name="T72" fmla="*/ 2147483647 w 355"/>
              <a:gd name="T73" fmla="*/ 2147483647 h 419"/>
              <a:gd name="T74" fmla="*/ 2147483647 w 355"/>
              <a:gd name="T75" fmla="*/ 2147483647 h 419"/>
              <a:gd name="T76" fmla="*/ 2147483647 w 355"/>
              <a:gd name="T77" fmla="*/ 2147483647 h 419"/>
              <a:gd name="T78" fmla="*/ 2147483647 w 355"/>
              <a:gd name="T79" fmla="*/ 2147483647 h 419"/>
              <a:gd name="T80" fmla="*/ 2147483647 w 355"/>
              <a:gd name="T81" fmla="*/ 2147483647 h 4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355"/>
              <a:gd name="T124" fmla="*/ 0 h 419"/>
              <a:gd name="T125" fmla="*/ 355 w 355"/>
              <a:gd name="T126" fmla="*/ 419 h 41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355" h="419">
                <a:moveTo>
                  <a:pt x="178" y="43"/>
                </a:moveTo>
                <a:lnTo>
                  <a:pt x="175" y="39"/>
                </a:lnTo>
                <a:lnTo>
                  <a:pt x="171" y="35"/>
                </a:lnTo>
                <a:lnTo>
                  <a:pt x="167" y="31"/>
                </a:lnTo>
                <a:lnTo>
                  <a:pt x="163" y="28"/>
                </a:lnTo>
                <a:lnTo>
                  <a:pt x="159" y="24"/>
                </a:lnTo>
                <a:lnTo>
                  <a:pt x="154" y="20"/>
                </a:lnTo>
                <a:lnTo>
                  <a:pt x="150" y="17"/>
                </a:lnTo>
                <a:lnTo>
                  <a:pt x="147" y="15"/>
                </a:lnTo>
                <a:lnTo>
                  <a:pt x="140" y="11"/>
                </a:lnTo>
                <a:lnTo>
                  <a:pt x="133" y="7"/>
                </a:lnTo>
                <a:lnTo>
                  <a:pt x="125" y="5"/>
                </a:lnTo>
                <a:lnTo>
                  <a:pt x="117" y="3"/>
                </a:lnTo>
                <a:lnTo>
                  <a:pt x="110" y="2"/>
                </a:lnTo>
                <a:lnTo>
                  <a:pt x="102" y="1"/>
                </a:lnTo>
                <a:lnTo>
                  <a:pt x="95" y="1"/>
                </a:lnTo>
                <a:lnTo>
                  <a:pt x="87" y="0"/>
                </a:lnTo>
                <a:lnTo>
                  <a:pt x="79" y="1"/>
                </a:lnTo>
                <a:lnTo>
                  <a:pt x="72" y="3"/>
                </a:lnTo>
                <a:lnTo>
                  <a:pt x="64" y="6"/>
                </a:lnTo>
                <a:lnTo>
                  <a:pt x="57" y="9"/>
                </a:lnTo>
                <a:lnTo>
                  <a:pt x="50" y="12"/>
                </a:lnTo>
                <a:lnTo>
                  <a:pt x="43" y="16"/>
                </a:lnTo>
                <a:lnTo>
                  <a:pt x="36" y="20"/>
                </a:lnTo>
                <a:lnTo>
                  <a:pt x="30" y="25"/>
                </a:lnTo>
                <a:lnTo>
                  <a:pt x="25" y="33"/>
                </a:lnTo>
                <a:lnTo>
                  <a:pt x="20" y="39"/>
                </a:lnTo>
                <a:lnTo>
                  <a:pt x="16" y="45"/>
                </a:lnTo>
                <a:lnTo>
                  <a:pt x="12" y="53"/>
                </a:lnTo>
                <a:lnTo>
                  <a:pt x="8" y="60"/>
                </a:lnTo>
                <a:lnTo>
                  <a:pt x="6" y="67"/>
                </a:lnTo>
                <a:lnTo>
                  <a:pt x="3" y="74"/>
                </a:lnTo>
                <a:lnTo>
                  <a:pt x="1" y="82"/>
                </a:lnTo>
                <a:lnTo>
                  <a:pt x="0" y="91"/>
                </a:lnTo>
                <a:lnTo>
                  <a:pt x="0" y="98"/>
                </a:lnTo>
                <a:lnTo>
                  <a:pt x="0" y="107"/>
                </a:lnTo>
                <a:lnTo>
                  <a:pt x="1" y="116"/>
                </a:lnTo>
                <a:lnTo>
                  <a:pt x="1" y="124"/>
                </a:lnTo>
                <a:lnTo>
                  <a:pt x="3" y="131"/>
                </a:lnTo>
                <a:lnTo>
                  <a:pt x="7" y="148"/>
                </a:lnTo>
                <a:lnTo>
                  <a:pt x="178" y="419"/>
                </a:lnTo>
                <a:lnTo>
                  <a:pt x="346" y="148"/>
                </a:lnTo>
                <a:lnTo>
                  <a:pt x="349" y="140"/>
                </a:lnTo>
                <a:lnTo>
                  <a:pt x="351" y="131"/>
                </a:lnTo>
                <a:lnTo>
                  <a:pt x="353" y="124"/>
                </a:lnTo>
                <a:lnTo>
                  <a:pt x="355" y="116"/>
                </a:lnTo>
                <a:lnTo>
                  <a:pt x="355" y="107"/>
                </a:lnTo>
                <a:lnTo>
                  <a:pt x="355" y="98"/>
                </a:lnTo>
                <a:lnTo>
                  <a:pt x="355" y="91"/>
                </a:lnTo>
                <a:lnTo>
                  <a:pt x="355" y="82"/>
                </a:lnTo>
                <a:lnTo>
                  <a:pt x="352" y="74"/>
                </a:lnTo>
                <a:lnTo>
                  <a:pt x="348" y="67"/>
                </a:lnTo>
                <a:lnTo>
                  <a:pt x="346" y="60"/>
                </a:lnTo>
                <a:lnTo>
                  <a:pt x="342" y="53"/>
                </a:lnTo>
                <a:lnTo>
                  <a:pt x="338" y="45"/>
                </a:lnTo>
                <a:lnTo>
                  <a:pt x="333" y="39"/>
                </a:lnTo>
                <a:lnTo>
                  <a:pt x="324" y="25"/>
                </a:lnTo>
                <a:lnTo>
                  <a:pt x="316" y="20"/>
                </a:lnTo>
                <a:lnTo>
                  <a:pt x="310" y="16"/>
                </a:lnTo>
                <a:lnTo>
                  <a:pt x="304" y="12"/>
                </a:lnTo>
                <a:lnTo>
                  <a:pt x="296" y="9"/>
                </a:lnTo>
                <a:lnTo>
                  <a:pt x="289" y="6"/>
                </a:lnTo>
                <a:lnTo>
                  <a:pt x="282" y="3"/>
                </a:lnTo>
                <a:lnTo>
                  <a:pt x="275" y="1"/>
                </a:lnTo>
                <a:lnTo>
                  <a:pt x="268" y="0"/>
                </a:lnTo>
                <a:lnTo>
                  <a:pt x="259" y="1"/>
                </a:lnTo>
                <a:lnTo>
                  <a:pt x="252" y="1"/>
                </a:lnTo>
                <a:lnTo>
                  <a:pt x="244" y="2"/>
                </a:lnTo>
                <a:lnTo>
                  <a:pt x="237" y="3"/>
                </a:lnTo>
                <a:lnTo>
                  <a:pt x="229" y="5"/>
                </a:lnTo>
                <a:lnTo>
                  <a:pt x="221" y="7"/>
                </a:lnTo>
                <a:lnTo>
                  <a:pt x="215" y="11"/>
                </a:lnTo>
                <a:lnTo>
                  <a:pt x="209" y="15"/>
                </a:lnTo>
                <a:lnTo>
                  <a:pt x="205" y="17"/>
                </a:lnTo>
                <a:lnTo>
                  <a:pt x="201" y="20"/>
                </a:lnTo>
                <a:lnTo>
                  <a:pt x="196" y="24"/>
                </a:lnTo>
                <a:lnTo>
                  <a:pt x="192" y="28"/>
                </a:lnTo>
                <a:lnTo>
                  <a:pt x="188" y="31"/>
                </a:lnTo>
                <a:lnTo>
                  <a:pt x="183" y="35"/>
                </a:lnTo>
                <a:lnTo>
                  <a:pt x="181" y="39"/>
                </a:lnTo>
                <a:lnTo>
                  <a:pt x="178" y="43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081" name="Line 17"/>
          <p:cNvSpPr>
            <a:spLocks noChangeShapeType="1"/>
          </p:cNvSpPr>
          <p:nvPr/>
        </p:nvSpPr>
        <p:spPr bwMode="auto">
          <a:xfrm flipH="1">
            <a:off x="2743200" y="446529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2" name="Line 18"/>
          <p:cNvSpPr>
            <a:spLocks noChangeShapeType="1"/>
          </p:cNvSpPr>
          <p:nvPr/>
        </p:nvSpPr>
        <p:spPr bwMode="auto">
          <a:xfrm>
            <a:off x="2819400" y="4436715"/>
            <a:ext cx="3810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3" name="Rectangle 19"/>
          <p:cNvSpPr>
            <a:spLocks noChangeArrowheads="1"/>
          </p:cNvSpPr>
          <p:nvPr/>
        </p:nvSpPr>
        <p:spPr bwMode="auto">
          <a:xfrm>
            <a:off x="4562475" y="4141440"/>
            <a:ext cx="2219325" cy="1447800"/>
          </a:xfrm>
          <a:prstGeom prst="rect">
            <a:avLst/>
          </a:prstGeom>
          <a:solidFill>
            <a:srgbClr val="333333">
              <a:alpha val="87057"/>
            </a:srgb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8084" name="Picture 20" descr="Slide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38" y="4817715"/>
            <a:ext cx="9604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5" name="Picture 21" descr="Slide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4849465"/>
            <a:ext cx="9604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6" name="Picture 22" descr="Slide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5" y="4163665"/>
            <a:ext cx="9604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87" name="Text Box 23"/>
          <p:cNvSpPr txBox="1">
            <a:spLocks noChangeArrowheads="1"/>
          </p:cNvSpPr>
          <p:nvPr/>
        </p:nvSpPr>
        <p:spPr bwMode="auto">
          <a:xfrm>
            <a:off x="4540250" y="3635028"/>
            <a:ext cx="116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0"/>
              <a:t>hybrids</a:t>
            </a:r>
          </a:p>
        </p:txBody>
      </p:sp>
      <p:sp>
        <p:nvSpPr>
          <p:cNvPr id="88088" name="Line 24"/>
          <p:cNvSpPr>
            <a:spLocks noChangeShapeType="1"/>
          </p:cNvSpPr>
          <p:nvPr/>
        </p:nvSpPr>
        <p:spPr bwMode="auto">
          <a:xfrm>
            <a:off x="5029200" y="4027140"/>
            <a:ext cx="3810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89" name="Freeform 25"/>
          <p:cNvSpPr>
            <a:spLocks/>
          </p:cNvSpPr>
          <p:nvPr/>
        </p:nvSpPr>
        <p:spPr bwMode="auto">
          <a:xfrm>
            <a:off x="1603375" y="4531965"/>
            <a:ext cx="187325" cy="222250"/>
          </a:xfrm>
          <a:custGeom>
            <a:avLst/>
            <a:gdLst>
              <a:gd name="T0" fmla="*/ 2147483647 w 355"/>
              <a:gd name="T1" fmla="*/ 2147483647 h 419"/>
              <a:gd name="T2" fmla="*/ 2147483647 w 355"/>
              <a:gd name="T3" fmla="*/ 2147483647 h 419"/>
              <a:gd name="T4" fmla="*/ 2147483647 w 355"/>
              <a:gd name="T5" fmla="*/ 2147483647 h 419"/>
              <a:gd name="T6" fmla="*/ 2147483647 w 355"/>
              <a:gd name="T7" fmla="*/ 2147483647 h 419"/>
              <a:gd name="T8" fmla="*/ 2147483647 w 355"/>
              <a:gd name="T9" fmla="*/ 2147483647 h 419"/>
              <a:gd name="T10" fmla="*/ 2147483647 w 355"/>
              <a:gd name="T11" fmla="*/ 2147483647 h 419"/>
              <a:gd name="T12" fmla="*/ 2147483647 w 355"/>
              <a:gd name="T13" fmla="*/ 2147483647 h 419"/>
              <a:gd name="T14" fmla="*/ 2147483647 w 355"/>
              <a:gd name="T15" fmla="*/ 2147483647 h 419"/>
              <a:gd name="T16" fmla="*/ 2147483647 w 355"/>
              <a:gd name="T17" fmla="*/ 2147483647 h 419"/>
              <a:gd name="T18" fmla="*/ 2147483647 w 355"/>
              <a:gd name="T19" fmla="*/ 2147483647 h 419"/>
              <a:gd name="T20" fmla="*/ 2147483647 w 355"/>
              <a:gd name="T21" fmla="*/ 2147483647 h 419"/>
              <a:gd name="T22" fmla="*/ 2147483647 w 355"/>
              <a:gd name="T23" fmla="*/ 2147483647 h 419"/>
              <a:gd name="T24" fmla="*/ 2147483647 w 355"/>
              <a:gd name="T25" fmla="*/ 2147483647 h 419"/>
              <a:gd name="T26" fmla="*/ 2147483647 w 355"/>
              <a:gd name="T27" fmla="*/ 2147483647 h 419"/>
              <a:gd name="T28" fmla="*/ 2147483647 w 355"/>
              <a:gd name="T29" fmla="*/ 2147483647 h 419"/>
              <a:gd name="T30" fmla="*/ 2147483647 w 355"/>
              <a:gd name="T31" fmla="*/ 2147483647 h 419"/>
              <a:gd name="T32" fmla="*/ 0 w 355"/>
              <a:gd name="T33" fmla="*/ 2147483647 h 419"/>
              <a:gd name="T34" fmla="*/ 0 w 355"/>
              <a:gd name="T35" fmla="*/ 2147483647 h 419"/>
              <a:gd name="T36" fmla="*/ 2147483647 w 355"/>
              <a:gd name="T37" fmla="*/ 2147483647 h 419"/>
              <a:gd name="T38" fmla="*/ 2147483647 w 355"/>
              <a:gd name="T39" fmla="*/ 2147483647 h 419"/>
              <a:gd name="T40" fmla="*/ 2147483647 w 355"/>
              <a:gd name="T41" fmla="*/ 2147483647 h 419"/>
              <a:gd name="T42" fmla="*/ 2147483647 w 355"/>
              <a:gd name="T43" fmla="*/ 2147483647 h 419"/>
              <a:gd name="T44" fmla="*/ 2147483647 w 355"/>
              <a:gd name="T45" fmla="*/ 2147483647 h 419"/>
              <a:gd name="T46" fmla="*/ 2147483647 w 355"/>
              <a:gd name="T47" fmla="*/ 2147483647 h 419"/>
              <a:gd name="T48" fmla="*/ 2147483647 w 355"/>
              <a:gd name="T49" fmla="*/ 2147483647 h 419"/>
              <a:gd name="T50" fmla="*/ 2147483647 w 355"/>
              <a:gd name="T51" fmla="*/ 2147483647 h 419"/>
              <a:gd name="T52" fmla="*/ 2147483647 w 355"/>
              <a:gd name="T53" fmla="*/ 2147483647 h 419"/>
              <a:gd name="T54" fmla="*/ 2147483647 w 355"/>
              <a:gd name="T55" fmla="*/ 2147483647 h 419"/>
              <a:gd name="T56" fmla="*/ 2147483647 w 355"/>
              <a:gd name="T57" fmla="*/ 2147483647 h 419"/>
              <a:gd name="T58" fmla="*/ 2147483647 w 355"/>
              <a:gd name="T59" fmla="*/ 2147483647 h 419"/>
              <a:gd name="T60" fmla="*/ 2147483647 w 355"/>
              <a:gd name="T61" fmla="*/ 2147483647 h 419"/>
              <a:gd name="T62" fmla="*/ 2147483647 w 355"/>
              <a:gd name="T63" fmla="*/ 2147483647 h 419"/>
              <a:gd name="T64" fmla="*/ 2147483647 w 355"/>
              <a:gd name="T65" fmla="*/ 2147483647 h 419"/>
              <a:gd name="T66" fmla="*/ 2147483647 w 355"/>
              <a:gd name="T67" fmla="*/ 2147483647 h 419"/>
              <a:gd name="T68" fmla="*/ 2147483647 w 355"/>
              <a:gd name="T69" fmla="*/ 2147483647 h 419"/>
              <a:gd name="T70" fmla="*/ 2147483647 w 355"/>
              <a:gd name="T71" fmla="*/ 2147483647 h 419"/>
              <a:gd name="T72" fmla="*/ 2147483647 w 355"/>
              <a:gd name="T73" fmla="*/ 2147483647 h 419"/>
              <a:gd name="T74" fmla="*/ 2147483647 w 355"/>
              <a:gd name="T75" fmla="*/ 2147483647 h 419"/>
              <a:gd name="T76" fmla="*/ 2147483647 w 355"/>
              <a:gd name="T77" fmla="*/ 2147483647 h 419"/>
              <a:gd name="T78" fmla="*/ 2147483647 w 355"/>
              <a:gd name="T79" fmla="*/ 2147483647 h 419"/>
              <a:gd name="T80" fmla="*/ 2147483647 w 355"/>
              <a:gd name="T81" fmla="*/ 2147483647 h 4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355"/>
              <a:gd name="T124" fmla="*/ 0 h 419"/>
              <a:gd name="T125" fmla="*/ 355 w 355"/>
              <a:gd name="T126" fmla="*/ 419 h 419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355" h="419">
                <a:moveTo>
                  <a:pt x="178" y="43"/>
                </a:moveTo>
                <a:lnTo>
                  <a:pt x="175" y="39"/>
                </a:lnTo>
                <a:lnTo>
                  <a:pt x="171" y="35"/>
                </a:lnTo>
                <a:lnTo>
                  <a:pt x="167" y="31"/>
                </a:lnTo>
                <a:lnTo>
                  <a:pt x="163" y="28"/>
                </a:lnTo>
                <a:lnTo>
                  <a:pt x="159" y="24"/>
                </a:lnTo>
                <a:lnTo>
                  <a:pt x="154" y="20"/>
                </a:lnTo>
                <a:lnTo>
                  <a:pt x="150" y="17"/>
                </a:lnTo>
                <a:lnTo>
                  <a:pt x="147" y="15"/>
                </a:lnTo>
                <a:lnTo>
                  <a:pt x="140" y="11"/>
                </a:lnTo>
                <a:lnTo>
                  <a:pt x="133" y="7"/>
                </a:lnTo>
                <a:lnTo>
                  <a:pt x="125" y="5"/>
                </a:lnTo>
                <a:lnTo>
                  <a:pt x="117" y="3"/>
                </a:lnTo>
                <a:lnTo>
                  <a:pt x="110" y="2"/>
                </a:lnTo>
                <a:lnTo>
                  <a:pt x="102" y="1"/>
                </a:lnTo>
                <a:lnTo>
                  <a:pt x="95" y="1"/>
                </a:lnTo>
                <a:lnTo>
                  <a:pt x="87" y="0"/>
                </a:lnTo>
                <a:lnTo>
                  <a:pt x="79" y="1"/>
                </a:lnTo>
                <a:lnTo>
                  <a:pt x="72" y="3"/>
                </a:lnTo>
                <a:lnTo>
                  <a:pt x="64" y="6"/>
                </a:lnTo>
                <a:lnTo>
                  <a:pt x="57" y="9"/>
                </a:lnTo>
                <a:lnTo>
                  <a:pt x="50" y="12"/>
                </a:lnTo>
                <a:lnTo>
                  <a:pt x="43" y="16"/>
                </a:lnTo>
                <a:lnTo>
                  <a:pt x="36" y="20"/>
                </a:lnTo>
                <a:lnTo>
                  <a:pt x="30" y="25"/>
                </a:lnTo>
                <a:lnTo>
                  <a:pt x="25" y="33"/>
                </a:lnTo>
                <a:lnTo>
                  <a:pt x="20" y="39"/>
                </a:lnTo>
                <a:lnTo>
                  <a:pt x="16" y="45"/>
                </a:lnTo>
                <a:lnTo>
                  <a:pt x="12" y="53"/>
                </a:lnTo>
                <a:lnTo>
                  <a:pt x="8" y="60"/>
                </a:lnTo>
                <a:lnTo>
                  <a:pt x="6" y="67"/>
                </a:lnTo>
                <a:lnTo>
                  <a:pt x="3" y="74"/>
                </a:lnTo>
                <a:lnTo>
                  <a:pt x="1" y="82"/>
                </a:lnTo>
                <a:lnTo>
                  <a:pt x="0" y="91"/>
                </a:lnTo>
                <a:lnTo>
                  <a:pt x="0" y="98"/>
                </a:lnTo>
                <a:lnTo>
                  <a:pt x="0" y="107"/>
                </a:lnTo>
                <a:lnTo>
                  <a:pt x="1" y="116"/>
                </a:lnTo>
                <a:lnTo>
                  <a:pt x="1" y="124"/>
                </a:lnTo>
                <a:lnTo>
                  <a:pt x="3" y="131"/>
                </a:lnTo>
                <a:lnTo>
                  <a:pt x="7" y="148"/>
                </a:lnTo>
                <a:lnTo>
                  <a:pt x="178" y="419"/>
                </a:lnTo>
                <a:lnTo>
                  <a:pt x="346" y="148"/>
                </a:lnTo>
                <a:lnTo>
                  <a:pt x="349" y="140"/>
                </a:lnTo>
                <a:lnTo>
                  <a:pt x="351" y="131"/>
                </a:lnTo>
                <a:lnTo>
                  <a:pt x="353" y="124"/>
                </a:lnTo>
                <a:lnTo>
                  <a:pt x="355" y="116"/>
                </a:lnTo>
                <a:lnTo>
                  <a:pt x="355" y="107"/>
                </a:lnTo>
                <a:lnTo>
                  <a:pt x="355" y="98"/>
                </a:lnTo>
                <a:lnTo>
                  <a:pt x="355" y="91"/>
                </a:lnTo>
                <a:lnTo>
                  <a:pt x="355" y="82"/>
                </a:lnTo>
                <a:lnTo>
                  <a:pt x="352" y="74"/>
                </a:lnTo>
                <a:lnTo>
                  <a:pt x="348" y="67"/>
                </a:lnTo>
                <a:lnTo>
                  <a:pt x="346" y="60"/>
                </a:lnTo>
                <a:lnTo>
                  <a:pt x="342" y="53"/>
                </a:lnTo>
                <a:lnTo>
                  <a:pt x="338" y="45"/>
                </a:lnTo>
                <a:lnTo>
                  <a:pt x="333" y="39"/>
                </a:lnTo>
                <a:lnTo>
                  <a:pt x="324" y="25"/>
                </a:lnTo>
                <a:lnTo>
                  <a:pt x="316" y="20"/>
                </a:lnTo>
                <a:lnTo>
                  <a:pt x="310" y="16"/>
                </a:lnTo>
                <a:lnTo>
                  <a:pt x="304" y="12"/>
                </a:lnTo>
                <a:lnTo>
                  <a:pt x="296" y="9"/>
                </a:lnTo>
                <a:lnTo>
                  <a:pt x="289" y="6"/>
                </a:lnTo>
                <a:lnTo>
                  <a:pt x="282" y="3"/>
                </a:lnTo>
                <a:lnTo>
                  <a:pt x="275" y="1"/>
                </a:lnTo>
                <a:lnTo>
                  <a:pt x="268" y="0"/>
                </a:lnTo>
                <a:lnTo>
                  <a:pt x="259" y="1"/>
                </a:lnTo>
                <a:lnTo>
                  <a:pt x="252" y="1"/>
                </a:lnTo>
                <a:lnTo>
                  <a:pt x="244" y="2"/>
                </a:lnTo>
                <a:lnTo>
                  <a:pt x="237" y="3"/>
                </a:lnTo>
                <a:lnTo>
                  <a:pt x="229" y="5"/>
                </a:lnTo>
                <a:lnTo>
                  <a:pt x="221" y="7"/>
                </a:lnTo>
                <a:lnTo>
                  <a:pt x="215" y="11"/>
                </a:lnTo>
                <a:lnTo>
                  <a:pt x="209" y="15"/>
                </a:lnTo>
                <a:lnTo>
                  <a:pt x="205" y="17"/>
                </a:lnTo>
                <a:lnTo>
                  <a:pt x="201" y="20"/>
                </a:lnTo>
                <a:lnTo>
                  <a:pt x="196" y="24"/>
                </a:lnTo>
                <a:lnTo>
                  <a:pt x="192" y="28"/>
                </a:lnTo>
                <a:lnTo>
                  <a:pt x="188" y="31"/>
                </a:lnTo>
                <a:lnTo>
                  <a:pt x="183" y="35"/>
                </a:lnTo>
                <a:lnTo>
                  <a:pt x="181" y="39"/>
                </a:lnTo>
                <a:lnTo>
                  <a:pt x="178" y="43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8090" name="Picture 26" descr="Slide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617565"/>
            <a:ext cx="9604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91" name="Picture 27" descr="Slide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17715"/>
            <a:ext cx="9604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92" name="Picture 28" descr="Slide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4830415"/>
            <a:ext cx="9604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93" name="Picture 29" descr="Slide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4173190"/>
            <a:ext cx="9604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2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152400" y="692150"/>
            <a:ext cx="8677275" cy="1081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en-US" sz="2400" b="0" u="sng" dirty="0">
                <a:solidFill>
                  <a:schemeClr val="tx2"/>
                </a:solidFill>
              </a:rPr>
              <a:t/>
            </a:r>
            <a:br>
              <a:rPr lang="fr-FR" altLang="en-US" sz="2400" b="0" u="sng" dirty="0">
                <a:solidFill>
                  <a:schemeClr val="tx2"/>
                </a:solidFill>
              </a:rPr>
            </a:br>
            <a:r>
              <a:rPr lang="fr-FR" altLang="en-US" sz="2400" i="1" dirty="0" err="1">
                <a:solidFill>
                  <a:schemeClr val="tx2"/>
                </a:solidFill>
              </a:rPr>
              <a:t>Theory</a:t>
            </a:r>
            <a:r>
              <a:rPr lang="fr-FR" altLang="en-US" sz="2400" i="1" dirty="0">
                <a:solidFill>
                  <a:schemeClr val="tx2"/>
                </a:solidFill>
              </a:rPr>
              <a:t> of </a:t>
            </a:r>
            <a:r>
              <a:rPr lang="fr-FR" altLang="en-US" sz="2400" i="1" dirty="0" err="1">
                <a:solidFill>
                  <a:schemeClr val="tx2"/>
                </a:solidFill>
              </a:rPr>
              <a:t>geographic</a:t>
            </a:r>
            <a:r>
              <a:rPr lang="fr-FR" altLang="en-US" sz="2400" i="1" dirty="0">
                <a:solidFill>
                  <a:schemeClr val="tx2"/>
                </a:solidFill>
              </a:rPr>
              <a:t> (</a:t>
            </a:r>
            <a:r>
              <a:rPr lang="fr-FR" altLang="en-US" sz="2400" i="1" dirty="0" err="1">
                <a:solidFill>
                  <a:schemeClr val="tx2"/>
                </a:solidFill>
              </a:rPr>
              <a:t>allopatric</a:t>
            </a:r>
            <a:r>
              <a:rPr lang="fr-FR" altLang="en-US" sz="2400" i="1" dirty="0">
                <a:solidFill>
                  <a:schemeClr val="tx2"/>
                </a:solidFill>
              </a:rPr>
              <a:t>) </a:t>
            </a:r>
            <a:r>
              <a:rPr lang="fr-FR" altLang="en-US" sz="2400" i="1" dirty="0" err="1">
                <a:solidFill>
                  <a:schemeClr val="tx2"/>
                </a:solidFill>
              </a:rPr>
              <a:t>speciation</a:t>
            </a:r>
            <a:r>
              <a:rPr lang="fr-FR" altLang="en-US" sz="2400" i="1" dirty="0">
                <a:solidFill>
                  <a:schemeClr val="tx2"/>
                </a:solidFill>
              </a:rPr>
              <a:t>:</a:t>
            </a:r>
            <a:r>
              <a:rPr lang="fr-FR" altLang="en-US" sz="2400" b="0" dirty="0">
                <a:solidFill>
                  <a:schemeClr val="tx2"/>
                </a:solidFill>
              </a:rPr>
              <a:t> new </a:t>
            </a:r>
            <a:r>
              <a:rPr lang="fr-FR" altLang="en-US" sz="2400" b="0" dirty="0" err="1">
                <a:solidFill>
                  <a:schemeClr val="tx2"/>
                </a:solidFill>
              </a:rPr>
              <a:t>species</a:t>
            </a:r>
            <a:r>
              <a:rPr lang="fr-FR" altLang="en-US" sz="2400" b="0" dirty="0">
                <a:solidFill>
                  <a:schemeClr val="tx2"/>
                </a:solidFill>
              </a:rPr>
              <a:t> </a:t>
            </a:r>
            <a:r>
              <a:rPr lang="fr-FR" altLang="en-US" sz="2400" b="0" dirty="0" err="1">
                <a:solidFill>
                  <a:schemeClr val="tx2"/>
                </a:solidFill>
              </a:rPr>
              <a:t>form</a:t>
            </a:r>
            <a:r>
              <a:rPr lang="fr-FR" altLang="en-US" sz="2400" b="0" dirty="0">
                <a:solidFill>
                  <a:schemeClr val="tx2"/>
                </a:solidFill>
              </a:rPr>
              <a:t> </a:t>
            </a:r>
            <a:r>
              <a:rPr lang="fr-FR" altLang="en-US" sz="2400" b="0" dirty="0" err="1">
                <a:solidFill>
                  <a:schemeClr val="tx2"/>
                </a:solidFill>
              </a:rPr>
              <a:t>when</a:t>
            </a:r>
            <a:r>
              <a:rPr lang="fr-FR" altLang="en-US" sz="2400" b="0" dirty="0">
                <a:solidFill>
                  <a:schemeClr val="tx2"/>
                </a:solidFill>
              </a:rPr>
              <a:t> populations </a:t>
            </a:r>
            <a:r>
              <a:rPr lang="fr-FR" altLang="en-US" sz="2400" b="0" dirty="0" err="1">
                <a:solidFill>
                  <a:schemeClr val="tx2"/>
                </a:solidFill>
              </a:rPr>
              <a:t>become</a:t>
            </a:r>
            <a:r>
              <a:rPr lang="fr-FR" altLang="en-US" sz="2400" b="0" dirty="0">
                <a:solidFill>
                  <a:schemeClr val="tx2"/>
                </a:solidFill>
              </a:rPr>
              <a:t> </a:t>
            </a:r>
            <a:r>
              <a:rPr lang="fr-FR" altLang="en-US" sz="2400" b="0" dirty="0" err="1">
                <a:solidFill>
                  <a:schemeClr val="tx2"/>
                </a:solidFill>
              </a:rPr>
              <a:t>geographically</a:t>
            </a:r>
            <a:r>
              <a:rPr lang="fr-FR" altLang="en-US" sz="2400" b="0" dirty="0">
                <a:solidFill>
                  <a:schemeClr val="tx2"/>
                </a:solidFill>
              </a:rPr>
              <a:t> </a:t>
            </a:r>
            <a:r>
              <a:rPr lang="fr-FR" altLang="en-US" sz="2400" b="0" dirty="0" err="1">
                <a:solidFill>
                  <a:schemeClr val="tx2"/>
                </a:solidFill>
              </a:rPr>
              <a:t>isolated</a:t>
            </a:r>
            <a:r>
              <a:rPr lang="fr-FR" altLang="en-US" sz="2400" b="0" dirty="0">
                <a:solidFill>
                  <a:schemeClr val="tx2"/>
                </a:solidFill>
              </a:rPr>
              <a:t>, and </a:t>
            </a:r>
            <a:r>
              <a:rPr lang="fr-FR" altLang="en-US" sz="2400" b="0" dirty="0" err="1">
                <a:solidFill>
                  <a:schemeClr val="tx2"/>
                </a:solidFill>
              </a:rPr>
              <a:t>thus</a:t>
            </a:r>
            <a:r>
              <a:rPr lang="fr-FR" altLang="en-US" sz="2400" b="0" dirty="0">
                <a:solidFill>
                  <a:schemeClr val="tx2"/>
                </a:solidFill>
              </a:rPr>
              <a:t> </a:t>
            </a:r>
            <a:r>
              <a:rPr lang="fr-FR" altLang="en-US" sz="2400" b="0" dirty="0" err="1">
                <a:solidFill>
                  <a:schemeClr val="tx2"/>
                </a:solidFill>
              </a:rPr>
              <a:t>can</a:t>
            </a:r>
            <a:r>
              <a:rPr lang="fr-FR" altLang="en-US" sz="2400" b="0" dirty="0">
                <a:solidFill>
                  <a:schemeClr val="tx2"/>
                </a:solidFill>
              </a:rPr>
              <a:t> </a:t>
            </a:r>
            <a:r>
              <a:rPr lang="fr-FR" altLang="en-US" sz="2400" b="0" dirty="0" err="1">
                <a:solidFill>
                  <a:schemeClr val="tx2"/>
                </a:solidFill>
              </a:rPr>
              <a:t>undergo</a:t>
            </a:r>
            <a:r>
              <a:rPr lang="fr-FR" altLang="en-US" sz="2400" b="0" dirty="0">
                <a:solidFill>
                  <a:schemeClr val="tx2"/>
                </a:solidFill>
              </a:rPr>
              <a:t> </a:t>
            </a:r>
            <a:r>
              <a:rPr lang="fr-FR" altLang="en-US" sz="2400" b="0" dirty="0" err="1">
                <a:solidFill>
                  <a:schemeClr val="tx2"/>
                </a:solidFill>
              </a:rPr>
              <a:t>genetic</a:t>
            </a:r>
            <a:r>
              <a:rPr lang="fr-FR" altLang="en-US" sz="2400" b="0" dirty="0">
                <a:solidFill>
                  <a:schemeClr val="tx2"/>
                </a:solidFill>
              </a:rPr>
              <a:t> divergence</a:t>
            </a:r>
            <a:br>
              <a:rPr lang="fr-FR" altLang="en-US" sz="2400" b="0" dirty="0">
                <a:solidFill>
                  <a:schemeClr val="tx2"/>
                </a:solidFill>
              </a:rPr>
            </a:br>
            <a:r>
              <a:rPr lang="fr-FR" altLang="en-US" sz="2400" b="0" dirty="0">
                <a:solidFill>
                  <a:schemeClr val="tx2"/>
                </a:solidFill>
              </a:rPr>
              <a:t/>
            </a:r>
            <a:br>
              <a:rPr lang="fr-FR" altLang="en-US" sz="2400" b="0" dirty="0">
                <a:solidFill>
                  <a:schemeClr val="tx2"/>
                </a:solidFill>
              </a:rPr>
            </a:br>
            <a:r>
              <a:rPr lang="fr-FR" altLang="en-US" sz="2400" b="0" dirty="0">
                <a:solidFill>
                  <a:schemeClr val="tx2"/>
                </a:solidFill>
              </a:rPr>
              <a:t/>
            </a:r>
            <a:br>
              <a:rPr lang="fr-FR" altLang="en-US" sz="2400" b="0" dirty="0">
                <a:solidFill>
                  <a:schemeClr val="tx2"/>
                </a:solidFill>
              </a:rPr>
            </a:br>
            <a:endParaRPr lang="fr-FR" altLang="en-US" sz="2400" b="0" dirty="0">
              <a:solidFill>
                <a:schemeClr val="tx2"/>
              </a:solidFill>
            </a:endParaRPr>
          </a:p>
        </p:txBody>
      </p:sp>
      <p:sp>
        <p:nvSpPr>
          <p:cNvPr id="90115" name="Oval 3"/>
          <p:cNvSpPr>
            <a:spLocks noChangeArrowheads="1"/>
          </p:cNvSpPr>
          <p:nvPr/>
        </p:nvSpPr>
        <p:spPr bwMode="auto">
          <a:xfrm>
            <a:off x="2055813" y="3313113"/>
            <a:ext cx="685800" cy="609600"/>
          </a:xfrm>
          <a:prstGeom prst="ellipse">
            <a:avLst/>
          </a:prstGeom>
          <a:solidFill>
            <a:srgbClr val="FF66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16" name="Oval 4"/>
          <p:cNvSpPr>
            <a:spLocks noChangeArrowheads="1"/>
          </p:cNvSpPr>
          <p:nvPr/>
        </p:nvSpPr>
        <p:spPr bwMode="auto">
          <a:xfrm>
            <a:off x="1066800" y="3313113"/>
            <a:ext cx="685800" cy="6096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17" name="Oval 5"/>
          <p:cNvSpPr>
            <a:spLocks noChangeArrowheads="1"/>
          </p:cNvSpPr>
          <p:nvPr/>
        </p:nvSpPr>
        <p:spPr bwMode="auto">
          <a:xfrm>
            <a:off x="4543425" y="3284538"/>
            <a:ext cx="685800" cy="609600"/>
          </a:xfrm>
          <a:prstGeom prst="ellipse">
            <a:avLst/>
          </a:prstGeom>
          <a:solidFill>
            <a:srgbClr val="FF66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18" name="Oval 6"/>
          <p:cNvSpPr>
            <a:spLocks noChangeArrowheads="1"/>
          </p:cNvSpPr>
          <p:nvPr/>
        </p:nvSpPr>
        <p:spPr bwMode="auto">
          <a:xfrm>
            <a:off x="4116388" y="3284538"/>
            <a:ext cx="685800" cy="6096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19" name="Oval 7"/>
          <p:cNvSpPr>
            <a:spLocks noChangeArrowheads="1"/>
          </p:cNvSpPr>
          <p:nvPr/>
        </p:nvSpPr>
        <p:spPr bwMode="auto">
          <a:xfrm>
            <a:off x="6675438" y="3284538"/>
            <a:ext cx="685800" cy="609600"/>
          </a:xfrm>
          <a:prstGeom prst="ellipse">
            <a:avLst/>
          </a:prstGeom>
          <a:solidFill>
            <a:srgbClr val="FF66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20" name="Oval 8"/>
          <p:cNvSpPr>
            <a:spLocks noChangeArrowheads="1"/>
          </p:cNvSpPr>
          <p:nvPr/>
        </p:nvSpPr>
        <p:spPr bwMode="auto">
          <a:xfrm>
            <a:off x="6572250" y="3284538"/>
            <a:ext cx="685800" cy="609600"/>
          </a:xfrm>
          <a:prstGeom prst="ellipse">
            <a:avLst/>
          </a:prstGeom>
          <a:solidFill>
            <a:schemeClr val="accent2">
              <a:alpha val="41176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1476375" y="2420938"/>
            <a:ext cx="8937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0"/>
              <a:t>YES</a:t>
            </a:r>
          </a:p>
        </p:txBody>
      </p:sp>
      <p:sp>
        <p:nvSpPr>
          <p:cNvPr id="90122" name="Text Box 10"/>
          <p:cNvSpPr txBox="1">
            <a:spLocks noChangeArrowheads="1"/>
          </p:cNvSpPr>
          <p:nvPr/>
        </p:nvSpPr>
        <p:spPr bwMode="auto">
          <a:xfrm>
            <a:off x="4284663" y="2420938"/>
            <a:ext cx="717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0"/>
              <a:t>NO</a:t>
            </a:r>
          </a:p>
        </p:txBody>
      </p:sp>
      <p:sp>
        <p:nvSpPr>
          <p:cNvPr id="90123" name="Text Box 11"/>
          <p:cNvSpPr txBox="1">
            <a:spLocks noChangeArrowheads="1"/>
          </p:cNvSpPr>
          <p:nvPr/>
        </p:nvSpPr>
        <p:spPr bwMode="auto">
          <a:xfrm>
            <a:off x="6588125" y="2420938"/>
            <a:ext cx="717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7333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5" descr="Evolution-2e-Fig-09-01-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0"/>
          <a:stretch>
            <a:fillRect/>
          </a:stretch>
        </p:blipFill>
        <p:spPr bwMode="auto">
          <a:xfrm>
            <a:off x="857250" y="1071563"/>
            <a:ext cx="7500938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i="1" dirty="0">
                <a:solidFill>
                  <a:schemeClr val="tx2"/>
                </a:solidFill>
              </a:rPr>
              <a:t>pre</a:t>
            </a:r>
            <a:r>
              <a:rPr lang="en-US" altLang="en-US" sz="3600" dirty="0">
                <a:solidFill>
                  <a:schemeClr val="tx2"/>
                </a:solidFill>
              </a:rPr>
              <a:t>-Darwinian view: </a:t>
            </a:r>
            <a:br>
              <a:rPr lang="en-US" altLang="en-US" sz="3600" dirty="0">
                <a:solidFill>
                  <a:schemeClr val="tx2"/>
                </a:solidFill>
              </a:rPr>
            </a:br>
            <a:r>
              <a:rPr lang="en-US" altLang="en-US" sz="3600" dirty="0">
                <a:solidFill>
                  <a:schemeClr val="tx2"/>
                </a:solidFill>
              </a:rPr>
              <a:t>variation is accidental </a:t>
            </a:r>
            <a:r>
              <a:rPr lang="en-US" altLang="en-US" sz="3600" dirty="0" smtClean="0">
                <a:solidFill>
                  <a:schemeClr val="tx2"/>
                </a:solidFill>
              </a:rPr>
              <a:t>imperfection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5"/>
          <p:cNvSpPr>
            <a:spLocks noChangeArrowheads="1"/>
          </p:cNvSpPr>
          <p:nvPr/>
        </p:nvSpPr>
        <p:spPr bwMode="auto">
          <a:xfrm>
            <a:off x="250825" y="331788"/>
            <a:ext cx="8677275" cy="1152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38200" indent="-8382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en-US" sz="2400" i="1">
                <a:solidFill>
                  <a:schemeClr val="tx2"/>
                </a:solidFill>
              </a:rPr>
              <a:t>Theory of founder effect speciation:</a:t>
            </a:r>
            <a:r>
              <a:rPr lang="fr-FR" altLang="en-US" sz="2400" b="0">
                <a:solidFill>
                  <a:schemeClr val="tx2"/>
                </a:solidFill>
              </a:rPr>
              <a:t> drastic reductions in population size promote speciation (</a:t>
            </a:r>
            <a:r>
              <a:rPr lang="fr-FR" altLang="en-US" sz="2400" b="0" i="1">
                <a:solidFill>
                  <a:schemeClr val="tx2"/>
                </a:solidFill>
              </a:rPr>
              <a:t>e.g. </a:t>
            </a:r>
            <a:r>
              <a:rPr lang="fr-FR" altLang="en-US" sz="2400" b="0">
                <a:solidFill>
                  <a:schemeClr val="tx2"/>
                </a:solidFill>
              </a:rPr>
              <a:t>‘genetic revolutions’)</a:t>
            </a:r>
          </a:p>
        </p:txBody>
      </p:sp>
      <p:sp>
        <p:nvSpPr>
          <p:cNvPr id="92163" name="Line 16"/>
          <p:cNvSpPr>
            <a:spLocks noChangeShapeType="1"/>
          </p:cNvSpPr>
          <p:nvPr/>
        </p:nvSpPr>
        <p:spPr bwMode="auto">
          <a:xfrm>
            <a:off x="900113" y="337185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4" name="Line 17"/>
          <p:cNvSpPr>
            <a:spLocks noChangeShapeType="1"/>
          </p:cNvSpPr>
          <p:nvPr/>
        </p:nvSpPr>
        <p:spPr bwMode="auto">
          <a:xfrm>
            <a:off x="1566863" y="337185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5" name="Line 18"/>
          <p:cNvSpPr>
            <a:spLocks noChangeShapeType="1"/>
          </p:cNvSpPr>
          <p:nvPr/>
        </p:nvSpPr>
        <p:spPr bwMode="auto">
          <a:xfrm>
            <a:off x="1042988" y="470535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6" name="Line 19"/>
          <p:cNvSpPr>
            <a:spLocks noChangeShapeType="1"/>
          </p:cNvSpPr>
          <p:nvPr/>
        </p:nvSpPr>
        <p:spPr bwMode="auto">
          <a:xfrm>
            <a:off x="1652588" y="470535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7" name="Oval 20"/>
          <p:cNvSpPr>
            <a:spLocks noChangeArrowheads="1"/>
          </p:cNvSpPr>
          <p:nvPr/>
        </p:nvSpPr>
        <p:spPr bwMode="auto">
          <a:xfrm>
            <a:off x="6172200" y="4095750"/>
            <a:ext cx="1066800" cy="9906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3200">
              <a:latin typeface="Times New Roman" charset="0"/>
            </a:endParaRPr>
          </a:p>
        </p:txBody>
      </p:sp>
      <p:sp>
        <p:nvSpPr>
          <p:cNvPr id="92168" name="Freeform 21"/>
          <p:cNvSpPr>
            <a:spLocks/>
          </p:cNvSpPr>
          <p:nvPr/>
        </p:nvSpPr>
        <p:spPr bwMode="auto">
          <a:xfrm>
            <a:off x="-50800" y="2305050"/>
            <a:ext cx="3708400" cy="3644900"/>
          </a:xfrm>
          <a:custGeom>
            <a:avLst/>
            <a:gdLst>
              <a:gd name="T0" fmla="*/ 2147483647 w 2336"/>
              <a:gd name="T1" fmla="*/ 2147483647 h 2296"/>
              <a:gd name="T2" fmla="*/ 2147483647 w 2336"/>
              <a:gd name="T3" fmla="*/ 2147483647 h 2296"/>
              <a:gd name="T4" fmla="*/ 2147483647 w 2336"/>
              <a:gd name="T5" fmla="*/ 2147483647 h 2296"/>
              <a:gd name="T6" fmla="*/ 2147483647 w 2336"/>
              <a:gd name="T7" fmla="*/ 2147483647 h 2296"/>
              <a:gd name="T8" fmla="*/ 2147483647 w 2336"/>
              <a:gd name="T9" fmla="*/ 2147483647 h 2296"/>
              <a:gd name="T10" fmla="*/ 2147483647 w 2336"/>
              <a:gd name="T11" fmla="*/ 2147483647 h 2296"/>
              <a:gd name="T12" fmla="*/ 2147483647 w 2336"/>
              <a:gd name="T13" fmla="*/ 2147483647 h 2296"/>
              <a:gd name="T14" fmla="*/ 2147483647 w 2336"/>
              <a:gd name="T15" fmla="*/ 2147483647 h 2296"/>
              <a:gd name="T16" fmla="*/ 2147483647 w 2336"/>
              <a:gd name="T17" fmla="*/ 2147483647 h 2296"/>
              <a:gd name="T18" fmla="*/ 2147483647 w 2336"/>
              <a:gd name="T19" fmla="*/ 2147483647 h 22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336"/>
              <a:gd name="T31" fmla="*/ 0 h 2296"/>
              <a:gd name="T32" fmla="*/ 2336 w 2336"/>
              <a:gd name="T33" fmla="*/ 2296 h 22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336" h="2296">
                <a:moveTo>
                  <a:pt x="96" y="2136"/>
                </a:moveTo>
                <a:cubicBezTo>
                  <a:pt x="96" y="2216"/>
                  <a:pt x="96" y="2296"/>
                  <a:pt x="96" y="1992"/>
                </a:cubicBezTo>
                <a:cubicBezTo>
                  <a:pt x="96" y="1688"/>
                  <a:pt x="88" y="624"/>
                  <a:pt x="96" y="312"/>
                </a:cubicBezTo>
                <a:cubicBezTo>
                  <a:pt x="104" y="0"/>
                  <a:pt x="0" y="136"/>
                  <a:pt x="144" y="120"/>
                </a:cubicBezTo>
                <a:cubicBezTo>
                  <a:pt x="288" y="104"/>
                  <a:pt x="688" y="144"/>
                  <a:pt x="960" y="216"/>
                </a:cubicBezTo>
                <a:cubicBezTo>
                  <a:pt x="1232" y="288"/>
                  <a:pt x="1552" y="368"/>
                  <a:pt x="1776" y="552"/>
                </a:cubicBezTo>
                <a:cubicBezTo>
                  <a:pt x="2000" y="736"/>
                  <a:pt x="2272" y="1072"/>
                  <a:pt x="2304" y="1320"/>
                </a:cubicBezTo>
                <a:cubicBezTo>
                  <a:pt x="2336" y="1568"/>
                  <a:pt x="2200" y="1896"/>
                  <a:pt x="1968" y="2040"/>
                </a:cubicBezTo>
                <a:cubicBezTo>
                  <a:pt x="1736" y="2184"/>
                  <a:pt x="1224" y="2152"/>
                  <a:pt x="912" y="2184"/>
                </a:cubicBezTo>
                <a:cubicBezTo>
                  <a:pt x="600" y="2216"/>
                  <a:pt x="348" y="2224"/>
                  <a:pt x="96" y="2232"/>
                </a:cubicBezTo>
              </a:path>
            </a:pathLst>
          </a:cu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169" name="AutoShape 22"/>
          <p:cNvSpPr>
            <a:spLocks noChangeArrowheads="1"/>
          </p:cNvSpPr>
          <p:nvPr/>
        </p:nvSpPr>
        <p:spPr bwMode="auto">
          <a:xfrm>
            <a:off x="3048000" y="4476750"/>
            <a:ext cx="2971800" cy="381000"/>
          </a:xfrm>
          <a:prstGeom prst="rightArrow">
            <a:avLst>
              <a:gd name="adj1" fmla="val 50000"/>
              <a:gd name="adj2" fmla="val 195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170" name="Text Box 25"/>
          <p:cNvSpPr txBox="1">
            <a:spLocks noChangeArrowheads="1"/>
          </p:cNvSpPr>
          <p:nvPr/>
        </p:nvSpPr>
        <p:spPr bwMode="auto">
          <a:xfrm>
            <a:off x="173038" y="2566988"/>
            <a:ext cx="11985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latin typeface="Times New Roman" charset="0"/>
              </a:rPr>
              <a:t>continent</a:t>
            </a:r>
          </a:p>
        </p:txBody>
      </p:sp>
      <p:sp>
        <p:nvSpPr>
          <p:cNvPr id="92171" name="Text Box 26"/>
          <p:cNvSpPr txBox="1">
            <a:spLocks noChangeArrowheads="1"/>
          </p:cNvSpPr>
          <p:nvPr/>
        </p:nvSpPr>
        <p:spPr bwMode="auto">
          <a:xfrm>
            <a:off x="7010400" y="5086350"/>
            <a:ext cx="831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>
                <a:latin typeface="Times New Roman" charset="0"/>
              </a:rPr>
              <a:t>island</a:t>
            </a:r>
          </a:p>
        </p:txBody>
      </p:sp>
    </p:spTree>
    <p:extLst>
      <p:ext uri="{BB962C8B-B14F-4D97-AF65-F5344CB8AC3E}">
        <p14:creationId xmlns:p14="http://schemas.microsoft.com/office/powerpoint/2010/main" val="65922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Fundamental principles of evolution</a:t>
            </a:r>
            <a:r>
              <a:rPr lang="en-US" altLang="en-US" sz="2800">
                <a:solidFill>
                  <a:srgbClr val="0000FF"/>
                </a:solidFill>
              </a:rPr>
              <a:t> </a:t>
            </a:r>
            <a:br>
              <a:rPr lang="en-US" altLang="en-US" sz="2800">
                <a:solidFill>
                  <a:srgbClr val="0000FF"/>
                </a:solidFill>
              </a:rPr>
            </a:br>
            <a:r>
              <a:rPr lang="en-US" altLang="en-US" sz="2800" u="sng">
                <a:solidFill>
                  <a:srgbClr val="0000FF"/>
                </a:solidFill>
              </a:rPr>
              <a:t>(major tenets of modern synthesis)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73238"/>
            <a:ext cx="8229600" cy="2951162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endParaRPr lang="en-US" altLang="en-US" sz="2400"/>
          </a:p>
          <a:p>
            <a:pPr marL="609600" indent="-609600" algn="ctr" eaLnBrk="1" hangingPunct="1">
              <a:buFontTx/>
              <a:buNone/>
            </a:pPr>
            <a:r>
              <a:rPr lang="en-US" altLang="en-US" sz="2400"/>
              <a:t>Forgive me, I know lists are boring, and I will try to minimize their use, but these principles are the foundation of evolution and will be revisited, time and time again, as we move through the course….</a:t>
            </a:r>
          </a:p>
        </p:txBody>
      </p:sp>
    </p:spTree>
    <p:extLst>
      <p:ext uri="{BB962C8B-B14F-4D97-AF65-F5344CB8AC3E}">
        <p14:creationId xmlns:p14="http://schemas.microsoft.com/office/powerpoint/2010/main" val="3921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Fundamental principles of evolution</a:t>
            </a:r>
            <a:r>
              <a:rPr lang="en-US" altLang="en-US" sz="2800">
                <a:solidFill>
                  <a:srgbClr val="0000FF"/>
                </a:solidFill>
              </a:rPr>
              <a:t> </a:t>
            </a:r>
            <a:br>
              <a:rPr lang="en-US" altLang="en-US" sz="2800">
                <a:solidFill>
                  <a:srgbClr val="0000FF"/>
                </a:solidFill>
              </a:rPr>
            </a:br>
            <a:r>
              <a:rPr lang="en-US" altLang="en-US" sz="2800" u="sng">
                <a:solidFill>
                  <a:srgbClr val="0000FF"/>
                </a:solidFill>
              </a:rPr>
              <a:t>(major tenets of modern synthesis)</a:t>
            </a:r>
          </a:p>
        </p:txBody>
      </p:sp>
      <p:sp>
        <p:nvSpPr>
          <p:cNvPr id="96259" name="Text Box 5"/>
          <p:cNvSpPr txBox="1">
            <a:spLocks noChangeArrowheads="1"/>
          </p:cNvSpPr>
          <p:nvPr/>
        </p:nvSpPr>
        <p:spPr bwMode="auto">
          <a:xfrm>
            <a:off x="323850" y="1628775"/>
            <a:ext cx="86407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Tx/>
              <a:buAutoNum type="arabicParenR"/>
            </a:pPr>
            <a:r>
              <a:rPr lang="en-US" altLang="en-US" sz="2400" b="0"/>
              <a:t>The </a:t>
            </a:r>
            <a:r>
              <a:rPr lang="en-US" altLang="en-US" sz="2400" i="1"/>
              <a:t>phenotype</a:t>
            </a:r>
            <a:r>
              <a:rPr lang="en-US" altLang="en-US" sz="2400" b="0"/>
              <a:t> (observed characteristics) is different from the </a:t>
            </a:r>
            <a:r>
              <a:rPr lang="en-US" altLang="en-US" sz="2400" i="1"/>
              <a:t>genotype</a:t>
            </a:r>
            <a:r>
              <a:rPr lang="en-US" altLang="en-US" sz="2400" b="0"/>
              <a:t> (the set of genes in an individual’s DNA); phenotypic difference can be partly due to genetic differences and partly due to direct (within generation) effects of the environment</a:t>
            </a:r>
          </a:p>
          <a:p>
            <a:pPr eaLnBrk="1" hangingPunct="1">
              <a:buFontTx/>
              <a:buAutoNum type="arabicParenR"/>
            </a:pPr>
            <a:endParaRPr lang="en-US" altLang="en-US" sz="2400" b="0"/>
          </a:p>
          <a:p>
            <a:pPr eaLnBrk="1" hangingPunct="1">
              <a:buFontTx/>
              <a:buAutoNum type="arabicParenR"/>
            </a:pPr>
            <a:r>
              <a:rPr lang="en-US" altLang="en-US" sz="2400" b="0"/>
              <a:t>Heredity variation are based on particles – </a:t>
            </a:r>
            <a:r>
              <a:rPr lang="en-US" altLang="en-US" sz="2400" i="1"/>
              <a:t>genes</a:t>
            </a:r>
            <a:r>
              <a:rPr lang="en-US" altLang="en-US" sz="2400"/>
              <a:t> </a:t>
            </a:r>
            <a:r>
              <a:rPr lang="en-US" altLang="en-US" sz="2400" b="0"/>
              <a:t>– that retain their identity as they pass through generations</a:t>
            </a:r>
          </a:p>
          <a:p>
            <a:pPr eaLnBrk="1" hangingPunct="1">
              <a:buFontTx/>
              <a:buAutoNum type="arabicParenR"/>
            </a:pPr>
            <a:endParaRPr lang="en-US" altLang="en-US" sz="2400" b="0"/>
          </a:p>
          <a:p>
            <a:pPr eaLnBrk="1" hangingPunct="1">
              <a:buFontTx/>
              <a:buAutoNum type="arabicParenR"/>
            </a:pPr>
            <a:r>
              <a:rPr lang="en-US" altLang="en-US" sz="2400" b="0"/>
              <a:t>Evolutionary change is a </a:t>
            </a:r>
            <a:r>
              <a:rPr lang="en-US" altLang="en-US" sz="2400" b="0" i="1"/>
              <a:t>populational process </a:t>
            </a:r>
            <a:r>
              <a:rPr lang="en-US" altLang="en-US" sz="2400" b="0"/>
              <a:t>that entails changes in the proportions or frequencies of individual organisms with different genotypes</a:t>
            </a:r>
            <a:endParaRPr lang="en-US" altLang="en-US" sz="2400" b="0" i="1"/>
          </a:p>
        </p:txBody>
      </p:sp>
    </p:spTree>
    <p:extLst>
      <p:ext uri="{BB962C8B-B14F-4D97-AF65-F5344CB8AC3E}">
        <p14:creationId xmlns:p14="http://schemas.microsoft.com/office/powerpoint/2010/main" val="146677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Fundamental principles of evolution</a:t>
            </a:r>
            <a:r>
              <a:rPr lang="en-US" altLang="en-US" sz="2800">
                <a:solidFill>
                  <a:srgbClr val="0000FF"/>
                </a:solidFill>
              </a:rPr>
              <a:t> </a:t>
            </a:r>
            <a:br>
              <a:rPr lang="en-US" altLang="en-US" sz="2800">
                <a:solidFill>
                  <a:srgbClr val="0000FF"/>
                </a:solidFill>
              </a:rPr>
            </a:br>
            <a:r>
              <a:rPr lang="en-US" altLang="en-US" sz="2800" u="sng">
                <a:solidFill>
                  <a:srgbClr val="0000FF"/>
                </a:solidFill>
              </a:rPr>
              <a:t>(major tenets of modern synthesis)</a:t>
            </a:r>
          </a:p>
        </p:txBody>
      </p:sp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323850" y="1628775"/>
            <a:ext cx="8640763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0"/>
              <a:t>4) Genes mutate at a low rate, typically too low a rate to cause a population to shift from one genotype to another; thus shifts occur instead by random fluctuations (</a:t>
            </a:r>
            <a:r>
              <a:rPr lang="en-US" altLang="en-US" sz="2400" i="1"/>
              <a:t>genetic drift</a:t>
            </a:r>
            <a:r>
              <a:rPr lang="en-US" altLang="en-US" sz="2400" b="0"/>
              <a:t>) and nonrandom changes due to </a:t>
            </a:r>
            <a:r>
              <a:rPr lang="en-US" altLang="en-US" sz="2400" i="1"/>
              <a:t>natural selection</a:t>
            </a:r>
          </a:p>
          <a:p>
            <a:pPr eaLnBrk="1" hangingPunct="1"/>
            <a:endParaRPr lang="en-US" altLang="en-US" sz="2400" i="1"/>
          </a:p>
          <a:p>
            <a:pPr eaLnBrk="1" hangingPunct="1"/>
            <a:r>
              <a:rPr lang="en-US" altLang="en-US" sz="2400" b="0"/>
              <a:t>5) Even a slight amount of selection can bring about substantial genetic changes, thus selection can account for both slight and extreme genetic differences</a:t>
            </a:r>
          </a:p>
          <a:p>
            <a:pPr eaLnBrk="1" hangingPunct="1"/>
            <a:endParaRPr lang="en-US" altLang="en-US" sz="2400" b="0"/>
          </a:p>
          <a:p>
            <a:pPr eaLnBrk="1" hangingPunct="1"/>
            <a:r>
              <a:rPr lang="en-US" altLang="en-US" sz="2400" b="0"/>
              <a:t>6) Mutations can accumulate in populations, thus populations harbor genetic variation</a:t>
            </a:r>
          </a:p>
          <a:p>
            <a:pPr eaLnBrk="1" hangingPunct="1"/>
            <a:endParaRPr lang="en-US" altLang="en-US" sz="2400" b="0"/>
          </a:p>
          <a:p>
            <a:pPr eaLnBrk="1" hangingPunct="1"/>
            <a:endParaRPr lang="en-US" altLang="en-US" sz="2400" b="0"/>
          </a:p>
        </p:txBody>
      </p:sp>
    </p:spTree>
    <p:extLst>
      <p:ext uri="{BB962C8B-B14F-4D97-AF65-F5344CB8AC3E}">
        <p14:creationId xmlns:p14="http://schemas.microsoft.com/office/powerpoint/2010/main" val="206060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Fundamental principles of evolution</a:t>
            </a:r>
            <a:r>
              <a:rPr lang="en-US" altLang="en-US" sz="2800">
                <a:solidFill>
                  <a:srgbClr val="0000FF"/>
                </a:solidFill>
              </a:rPr>
              <a:t> </a:t>
            </a:r>
            <a:br>
              <a:rPr lang="en-US" altLang="en-US" sz="2800">
                <a:solidFill>
                  <a:srgbClr val="0000FF"/>
                </a:solidFill>
              </a:rPr>
            </a:br>
            <a:r>
              <a:rPr lang="en-US" altLang="en-US" sz="2800" u="sng">
                <a:solidFill>
                  <a:srgbClr val="0000FF"/>
                </a:solidFill>
              </a:rPr>
              <a:t>(major tenets of modern synthesis)</a:t>
            </a:r>
          </a:p>
        </p:txBody>
      </p:sp>
      <p:sp>
        <p:nvSpPr>
          <p:cNvPr id="100355" name="Text Box 3"/>
          <p:cNvSpPr txBox="1">
            <a:spLocks noChangeArrowheads="1"/>
          </p:cNvSpPr>
          <p:nvPr/>
        </p:nvSpPr>
        <p:spPr bwMode="auto">
          <a:xfrm>
            <a:off x="323850" y="1628775"/>
            <a:ext cx="8640763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0"/>
              <a:t>7) Differences between populations and species are often </a:t>
            </a:r>
            <a:r>
              <a:rPr lang="en-US" altLang="en-US" sz="2400" i="1"/>
              <a:t>adaptive </a:t>
            </a:r>
            <a:r>
              <a:rPr lang="en-US" altLang="en-US" sz="2400" b="0"/>
              <a:t>(evolved due to natural selection) and are based on differences at several or many genes of small effect (evolution occurs by small steps)</a:t>
            </a:r>
          </a:p>
          <a:p>
            <a:pPr eaLnBrk="1" hangingPunct="1"/>
            <a:endParaRPr lang="en-US" altLang="en-US" sz="2400" b="0"/>
          </a:p>
          <a:p>
            <a:pPr eaLnBrk="1" hangingPunct="1"/>
            <a:r>
              <a:rPr lang="en-US" altLang="en-US" sz="2400" b="0"/>
              <a:t>8) Species are characterized by barriers to genetic exchange and interbreeding (</a:t>
            </a:r>
            <a:r>
              <a:rPr lang="en-US" altLang="en-US" sz="2400" i="1"/>
              <a:t>reproductive isolation</a:t>
            </a:r>
            <a:r>
              <a:rPr lang="en-US" altLang="en-US" sz="2400" b="0"/>
              <a:t>), and usually evolve in geographic isolation</a:t>
            </a:r>
          </a:p>
          <a:p>
            <a:pPr eaLnBrk="1" hangingPunct="1"/>
            <a:endParaRPr lang="en-US" altLang="en-US" sz="2400" b="0"/>
          </a:p>
          <a:p>
            <a:pPr eaLnBrk="1" hangingPunct="1"/>
            <a:r>
              <a:rPr lang="en-US" altLang="en-US" sz="2400" b="0"/>
              <a:t>9) All organisms form a great “tree of life” or </a:t>
            </a:r>
            <a:r>
              <a:rPr lang="en-US" altLang="en-US" sz="2400" i="1"/>
              <a:t>phylogeny</a:t>
            </a:r>
            <a:r>
              <a:rPr lang="en-US" altLang="en-US" sz="2400" b="0"/>
              <a:t>. All forms of life have descended from a single common ancestor in the remote past</a:t>
            </a:r>
            <a:endParaRPr lang="en-US" altLang="en-US" sz="2400" i="1"/>
          </a:p>
          <a:p>
            <a:pPr eaLnBrk="1" hangingPunct="1"/>
            <a:endParaRPr lang="en-US" altLang="en-US" sz="2400" b="0"/>
          </a:p>
        </p:txBody>
      </p:sp>
    </p:spTree>
    <p:extLst>
      <p:ext uri="{BB962C8B-B14F-4D97-AF65-F5344CB8AC3E}">
        <p14:creationId xmlns:p14="http://schemas.microsoft.com/office/powerpoint/2010/main" val="14176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685800"/>
            <a:ext cx="8229600" cy="5256213"/>
          </a:xfrm>
        </p:spPr>
        <p:txBody>
          <a:bodyPr/>
          <a:lstStyle/>
          <a:p>
            <a:pPr marL="609600" indent="-609600" algn="ctr" eaLnBrk="1" hangingPunct="1">
              <a:buFontTx/>
              <a:buNone/>
            </a:pPr>
            <a:r>
              <a:rPr lang="en-US" altLang="en-US" sz="2800">
                <a:solidFill>
                  <a:srgbClr val="0000FF"/>
                </a:solidFill>
              </a:rPr>
              <a:t>History of Evolutionary Thought</a:t>
            </a:r>
          </a:p>
          <a:p>
            <a:pPr marL="609600" indent="-609600" algn="ctr" eaLnBrk="1" hangingPunct="1">
              <a:buFontTx/>
              <a:buNone/>
            </a:pPr>
            <a:r>
              <a:rPr lang="en-US" altLang="en-US" sz="2800">
                <a:solidFill>
                  <a:srgbClr val="0000FF"/>
                </a:solidFill>
              </a:rPr>
              <a:t>(these topics revisited through the course)</a:t>
            </a:r>
          </a:p>
          <a:p>
            <a:pPr marL="609600" indent="-609600" eaLnBrk="1" hangingPunct="1">
              <a:buFontTx/>
              <a:buNone/>
            </a:pPr>
            <a:endParaRPr lang="en-US" altLang="en-US"/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>
                <a:solidFill>
                  <a:schemeClr val="bg2"/>
                </a:solidFill>
              </a:rPr>
              <a:t>Before Darwin (pre 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>
                <a:solidFill>
                  <a:schemeClr val="bg2"/>
                </a:solidFill>
              </a:rPr>
              <a:t>Darwin (1859)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>
                <a:solidFill>
                  <a:schemeClr val="bg2"/>
                </a:solidFill>
              </a:rPr>
              <a:t>Theories after Darwin (early 1900’s)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>
                <a:solidFill>
                  <a:schemeClr val="bg2"/>
                </a:solidFill>
              </a:rPr>
              <a:t>The evolutionary synthesis (1930’s, 40’s)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/>
              <a:t>Biology since the synthesis (1950 on)</a:t>
            </a:r>
          </a:p>
        </p:txBody>
      </p:sp>
    </p:spTree>
    <p:extLst>
      <p:ext uri="{BB962C8B-B14F-4D97-AF65-F5344CB8AC3E}">
        <p14:creationId xmlns:p14="http://schemas.microsoft.com/office/powerpoint/2010/main" val="81552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altLang="en-US" sz="2800">
                <a:solidFill>
                  <a:srgbClr val="0000FF"/>
                </a:solidFill>
              </a:rPr>
              <a:t>Motoo Kimura and the </a:t>
            </a:r>
            <a:br>
              <a:rPr lang="fr-FR" altLang="en-US" sz="2800">
                <a:solidFill>
                  <a:srgbClr val="0000FF"/>
                </a:solidFill>
              </a:rPr>
            </a:br>
            <a:r>
              <a:rPr lang="fr-FR" altLang="en-US" sz="2800">
                <a:solidFill>
                  <a:srgbClr val="0000FF"/>
                </a:solidFill>
              </a:rPr>
              <a:t>Neutral Theory of Molecular Evolution</a:t>
            </a:r>
          </a:p>
        </p:txBody>
      </p:sp>
      <p:pic>
        <p:nvPicPr>
          <p:cNvPr id="104451" name="Picture 4" descr="Evolution-2e-Photo-01-p01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7"/>
          <a:stretch>
            <a:fillRect/>
          </a:stretch>
        </p:blipFill>
        <p:spPr bwMode="auto">
          <a:xfrm>
            <a:off x="381000" y="2133600"/>
            <a:ext cx="4035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2" name="Text Box 5"/>
          <p:cNvSpPr txBox="1">
            <a:spLocks noChangeArrowheads="1"/>
          </p:cNvSpPr>
          <p:nvPr/>
        </p:nvSpPr>
        <p:spPr bwMode="auto">
          <a:xfrm>
            <a:off x="4703763" y="1452563"/>
            <a:ext cx="4189412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0"/>
              <a:t>Natural selection requires phenotypic variation to act  upon</a:t>
            </a:r>
          </a:p>
          <a:p>
            <a:pPr eaLnBrk="1" hangingPunct="1"/>
            <a:endParaRPr lang="en-US" altLang="en-US" sz="2400" b="0"/>
          </a:p>
          <a:p>
            <a:pPr eaLnBrk="1" hangingPunct="1"/>
            <a:r>
              <a:rPr lang="en-US" altLang="en-US" sz="2400" b="0"/>
              <a:t>But </a:t>
            </a:r>
            <a:r>
              <a:rPr lang="en-US" altLang="en-US" sz="2400" b="0" u="sng"/>
              <a:t>many</a:t>
            </a:r>
            <a:r>
              <a:rPr lang="en-US" altLang="en-US" sz="2400" b="0"/>
              <a:t> genetic changes cause no phenotypic change (do not produce phenotypic variation) </a:t>
            </a:r>
          </a:p>
          <a:p>
            <a:pPr eaLnBrk="1" hangingPunct="1"/>
            <a:endParaRPr lang="en-US" altLang="en-US" sz="2400" b="0"/>
          </a:p>
          <a:p>
            <a:pPr eaLnBrk="1" hangingPunct="1"/>
            <a:r>
              <a:rPr lang="en-US" altLang="en-US" sz="2400" b="0"/>
              <a:t>Led to the hypothesis that</a:t>
            </a:r>
          </a:p>
          <a:p>
            <a:pPr eaLnBrk="1" hangingPunct="1"/>
            <a:r>
              <a:rPr lang="en-US" altLang="en-US" sz="2400" b="0"/>
              <a:t>most of the evolution of DNA sequences occurs by genetic drift, rather than natural selection</a:t>
            </a:r>
          </a:p>
        </p:txBody>
      </p:sp>
    </p:spTree>
    <p:extLst>
      <p:ext uri="{BB962C8B-B14F-4D97-AF65-F5344CB8AC3E}">
        <p14:creationId xmlns:p14="http://schemas.microsoft.com/office/powerpoint/2010/main" val="167402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190"/>
          <p:cNvSpPr>
            <a:spLocks noChangeArrowheads="1"/>
          </p:cNvSpPr>
          <p:nvPr/>
        </p:nvSpPr>
        <p:spPr bwMode="auto">
          <a:xfrm>
            <a:off x="1493838" y="-1939925"/>
            <a:ext cx="15113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/>
              <a:t>The Genetic Code (DNA)</a:t>
            </a:r>
          </a:p>
          <a:p>
            <a:endParaRPr lang="en-US" altLang="en-US" sz="1800" b="0"/>
          </a:p>
        </p:txBody>
      </p:sp>
      <p:graphicFrame>
        <p:nvGraphicFramePr>
          <p:cNvPr id="832842" name="Group 2378"/>
          <p:cNvGraphicFramePr>
            <a:graphicFrameLocks noGrp="1"/>
          </p:cNvGraphicFramePr>
          <p:nvPr/>
        </p:nvGraphicFramePr>
        <p:xfrm>
          <a:off x="1331913" y="1377950"/>
          <a:ext cx="6252209" cy="5219704"/>
        </p:xfrm>
        <a:graphic>
          <a:graphicData uri="http://schemas.openxmlformats.org/drawingml/2006/table">
            <a:tbl>
              <a:tblPr/>
              <a:tblGrid>
                <a:gridCol w="760412"/>
                <a:gridCol w="717550"/>
                <a:gridCol w="208280"/>
                <a:gridCol w="601662"/>
                <a:gridCol w="603250"/>
                <a:gridCol w="208280"/>
                <a:gridCol w="588962"/>
                <a:gridCol w="869950"/>
                <a:gridCol w="209550"/>
                <a:gridCol w="614363"/>
                <a:gridCol w="869950"/>
              </a:tblGrid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TTT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Phe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TCT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TAT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Tyr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TGT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Cys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TTC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Phe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TCC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TAC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Tyr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TGC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Cys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TTA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TCA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TAA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STOP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TGA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STOP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TTG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TCG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TAG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STOP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TGG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Trp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CTT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CCT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CAT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His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CGT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CTC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CCC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CAC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His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CGC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CTA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CCA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CAA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Gln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CGA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CTG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CCG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CAG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Gln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CGG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ATT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Ile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ACT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AAT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Asn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AGT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ATC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Ile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ACC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AAC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Asn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AGC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ATA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Ile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ACA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AAA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Lys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AGA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ATG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Met*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ACG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AAG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Lys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AGG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GTT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Val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GCT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Ala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GAT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Asp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GGT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Gly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GTC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Val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GCC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Ala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GAC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Asp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GGC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Gly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GTA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Val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GCA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Ala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GAA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GGA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Gly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GTG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Val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GCG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Ala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GAG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GGG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Gly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705" name="Text Box 2379"/>
          <p:cNvSpPr txBox="1">
            <a:spLocks noChangeArrowheads="1"/>
          </p:cNvSpPr>
          <p:nvPr/>
        </p:nvSpPr>
        <p:spPr bwMode="auto">
          <a:xfrm>
            <a:off x="107950" y="115888"/>
            <a:ext cx="8928100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b="0">
                <a:solidFill>
                  <a:srgbClr val="0000FF"/>
                </a:solidFill>
              </a:rPr>
              <a:t>“Wobble” position and DNA nucleotide substitutions which do NOT change the protein (amino acid)</a:t>
            </a:r>
          </a:p>
          <a:p>
            <a:pPr algn="ctr"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57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706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altLang="en-US" sz="2800">
                <a:solidFill>
                  <a:srgbClr val="0000FF"/>
                </a:solidFill>
              </a:rPr>
              <a:t>Motoo Kimura and the Neutral Theory of Molecular Evolution</a:t>
            </a:r>
          </a:p>
        </p:txBody>
      </p:sp>
      <p:pic>
        <p:nvPicPr>
          <p:cNvPr id="108547" name="Picture 3" descr="Evolution-2e-Photo-01-p01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8"/>
          <a:stretch>
            <a:fillRect/>
          </a:stretch>
        </p:blipFill>
        <p:spPr bwMode="auto">
          <a:xfrm>
            <a:off x="152400" y="1719263"/>
            <a:ext cx="5041900" cy="361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4343400" y="1706563"/>
            <a:ext cx="4189413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chemeClr val="bg2"/>
                </a:solidFill>
              </a:rPr>
              <a:t>This hypothesis holds that</a:t>
            </a:r>
          </a:p>
          <a:p>
            <a:pPr eaLnBrk="1" hangingPunct="1"/>
            <a:r>
              <a:rPr lang="en-US" altLang="en-US" sz="2400" b="0">
                <a:solidFill>
                  <a:schemeClr val="bg2"/>
                </a:solidFill>
              </a:rPr>
              <a:t>most of the evolution of DNA sequences occurs by genetic drift, rather than natural selection</a:t>
            </a:r>
          </a:p>
          <a:p>
            <a:pPr eaLnBrk="1" hangingPunct="1"/>
            <a:endParaRPr lang="en-US" altLang="en-US" sz="2400" b="0">
              <a:solidFill>
                <a:schemeClr val="bg2"/>
              </a:solidFill>
            </a:endParaRPr>
          </a:p>
          <a:p>
            <a:pPr eaLnBrk="1" hangingPunct="1"/>
            <a:r>
              <a:rPr lang="en-US" altLang="en-US" sz="2400" b="0"/>
              <a:t>But, it provides a foundation for detecting natural selection on DNA sequences</a:t>
            </a:r>
          </a:p>
        </p:txBody>
      </p:sp>
    </p:spTree>
    <p:extLst>
      <p:ext uri="{BB962C8B-B14F-4D97-AF65-F5344CB8AC3E}">
        <p14:creationId xmlns:p14="http://schemas.microsoft.com/office/powerpoint/2010/main" val="159719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altLang="en-US" sz="2800">
                <a:solidFill>
                  <a:srgbClr val="0000FF"/>
                </a:solidFill>
              </a:rPr>
              <a:t>William D. Hamilton, Robert Trivers, and </a:t>
            </a:r>
            <a:br>
              <a:rPr lang="fr-FR" altLang="en-US" sz="2800">
                <a:solidFill>
                  <a:srgbClr val="0000FF"/>
                </a:solidFill>
              </a:rPr>
            </a:br>
            <a:r>
              <a:rPr lang="fr-FR" altLang="en-US" sz="2800">
                <a:solidFill>
                  <a:srgbClr val="0000FF"/>
                </a:solidFill>
              </a:rPr>
              <a:t>Social Theory</a:t>
            </a:r>
          </a:p>
        </p:txBody>
      </p:sp>
      <p:pic>
        <p:nvPicPr>
          <p:cNvPr id="110595" name="Picture 4" descr="Evolution-2e-Photo-01-p01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4" b="4703"/>
          <a:stretch>
            <a:fillRect/>
          </a:stretch>
        </p:blipFill>
        <p:spPr bwMode="auto">
          <a:xfrm>
            <a:off x="152400" y="1774825"/>
            <a:ext cx="4695825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Text Box 5"/>
          <p:cNvSpPr txBox="1">
            <a:spLocks noChangeArrowheads="1"/>
          </p:cNvSpPr>
          <p:nvPr/>
        </p:nvSpPr>
        <p:spPr bwMode="auto">
          <a:xfrm>
            <a:off x="3962400" y="1773238"/>
            <a:ext cx="484505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0"/>
              <a:t>Cooperation – </a:t>
            </a:r>
            <a:r>
              <a:rPr lang="en-US" altLang="en-US"/>
              <a:t>Kin selection </a:t>
            </a:r>
            <a:r>
              <a:rPr lang="en-US" altLang="en-US" b="0"/>
              <a:t>(explains confusing altruistic behaviors and eusociality)</a:t>
            </a:r>
          </a:p>
          <a:p>
            <a:pPr eaLnBrk="1" hangingPunct="1"/>
            <a:endParaRPr lang="en-US" altLang="en-US" b="0"/>
          </a:p>
          <a:p>
            <a:pPr eaLnBrk="1" hangingPunct="1"/>
            <a:r>
              <a:rPr lang="en-US" altLang="en-US" b="0"/>
              <a:t>Conflict – parent/offspring, sibling, male/female</a:t>
            </a:r>
          </a:p>
          <a:p>
            <a:pPr eaLnBrk="1" hangingPunct="1"/>
            <a:endParaRPr lang="en-US" altLang="en-US" b="0"/>
          </a:p>
        </p:txBody>
      </p:sp>
    </p:spTree>
    <p:extLst>
      <p:ext uri="{BB962C8B-B14F-4D97-AF65-F5344CB8AC3E}">
        <p14:creationId xmlns:p14="http://schemas.microsoft.com/office/powerpoint/2010/main" val="20908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4936" y="-131092"/>
            <a:ext cx="8261350" cy="1039812"/>
          </a:xfrm>
        </p:spPr>
        <p:txBody>
          <a:bodyPr/>
          <a:lstStyle/>
          <a:p>
            <a:pPr eaLnBrk="1" hangingPunct="1"/>
            <a:r>
              <a:rPr lang="en-US" altLang="en-US" sz="3200" u="sng">
                <a:solidFill>
                  <a:srgbClr val="0000FF"/>
                </a:solidFill>
              </a:rPr>
              <a:t>Before Darwin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404936" y="905371"/>
            <a:ext cx="8291513" cy="4373563"/>
          </a:xfrm>
        </p:spPr>
        <p:txBody>
          <a:bodyPr/>
          <a:lstStyle/>
          <a:p>
            <a:r>
              <a:rPr lang="en-US" altLang="en-US" dirty="0"/>
              <a:t>In the 18</a:t>
            </a:r>
            <a:r>
              <a:rPr lang="en-US" altLang="en-US" baseline="30000" dirty="0"/>
              <a:t>th</a:t>
            </a:r>
            <a:r>
              <a:rPr lang="en-US" altLang="en-US" dirty="0"/>
              <a:t> century, there were profound changes in thinking about the nature and history of the earth.  </a:t>
            </a:r>
          </a:p>
          <a:p>
            <a:endParaRPr lang="en-US" altLang="en-US" dirty="0"/>
          </a:p>
          <a:p>
            <a:r>
              <a:rPr lang="en-US" altLang="en-US" i="1" dirty="0"/>
              <a:t>Uniformitarianism </a:t>
            </a:r>
            <a:r>
              <a:rPr lang="en-US" altLang="en-US" dirty="0"/>
              <a:t>– “The present is the key to the </a:t>
            </a:r>
            <a:r>
              <a:rPr lang="en-US" altLang="en-US" dirty="0" err="1"/>
              <a:t>past</a:t>
            </a:r>
            <a:r>
              <a:rPr lang="en-US" altLang="en-US" dirty="0" err="1" smtClean="0"/>
              <a:t>”Championed</a:t>
            </a:r>
            <a:r>
              <a:rPr lang="en-US" altLang="en-US" dirty="0" smtClean="0"/>
              <a:t> </a:t>
            </a:r>
            <a:r>
              <a:rPr lang="en-US" altLang="en-US" dirty="0"/>
              <a:t>by geologists Hutton and Lyell.  </a:t>
            </a:r>
          </a:p>
          <a:p>
            <a:endParaRPr lang="en-US" altLang="en-US" dirty="0"/>
          </a:p>
          <a:p>
            <a:r>
              <a:rPr lang="en-US" altLang="en-US" i="1" dirty="0"/>
              <a:t>Catastrophism </a:t>
            </a:r>
            <a:r>
              <a:rPr lang="en-US" altLang="en-US" dirty="0"/>
              <a:t>– Sudden violent and short-lived events were </a:t>
            </a:r>
            <a:r>
              <a:rPr lang="en-US" altLang="en-US" dirty="0" smtClean="0"/>
              <a:t>responsible </a:t>
            </a:r>
            <a:r>
              <a:rPr lang="en-US" altLang="en-US" dirty="0"/>
              <a:t>for the current state of the earth.</a:t>
            </a:r>
          </a:p>
          <a:p>
            <a:endParaRPr lang="en-US" dirty="0"/>
          </a:p>
        </p:txBody>
      </p:sp>
      <p:pic>
        <p:nvPicPr>
          <p:cNvPr id="2458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3886200"/>
            <a:ext cx="4130675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86200"/>
            <a:ext cx="2209800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1" t="5742" r="24001" b="-479"/>
          <a:stretch>
            <a:fillRect/>
          </a:stretch>
        </p:blipFill>
        <p:spPr bwMode="auto">
          <a:xfrm>
            <a:off x="6781800" y="3886200"/>
            <a:ext cx="222091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8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8509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>
                <a:solidFill>
                  <a:srgbClr val="0000FF"/>
                </a:solidFill>
              </a:rPr>
              <a:t>Now…. The age of genomics</a:t>
            </a:r>
            <a:br>
              <a:rPr lang="en-US" altLang="en-US" sz="2800">
                <a:solidFill>
                  <a:srgbClr val="0000FF"/>
                </a:solidFill>
              </a:rPr>
            </a:br>
            <a:r>
              <a:rPr lang="en-US" altLang="en-US" sz="2800">
                <a:solidFill>
                  <a:srgbClr val="0000FF"/>
                </a:solidFill>
              </a:rPr>
              <a:t>(a new age of INDUCTION)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381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new insights into the size, organization and structure of genomes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 sz="2400"/>
              <a:t>in turn, this information yields insight into the causes and consequences of evolution</a:t>
            </a:r>
          </a:p>
        </p:txBody>
      </p:sp>
      <p:pic>
        <p:nvPicPr>
          <p:cNvPr id="112644" name="Picture 4" descr="firstg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657600"/>
            <a:ext cx="6791325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76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i="1">
                <a:latin typeface="Calibri" charset="0"/>
              </a:rPr>
              <a:t>Taxonomy and Systematics</a:t>
            </a:r>
          </a:p>
        </p:txBody>
      </p:sp>
      <p:pic>
        <p:nvPicPr>
          <p:cNvPr id="26627" name="Picture 5" descr="tree.gif                                                       000386F0 Power Stu                      985CFB00: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981200"/>
            <a:ext cx="4495800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3486150" cy="32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71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Taxonomy and Systematics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46150"/>
            <a:ext cx="8713788" cy="507365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1) Some terminology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2) Taxonomy: concepts and history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3) Systematics and phylogenetic trees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4) Methods of inferring phylogenies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pic>
        <p:nvPicPr>
          <p:cNvPr id="2867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1633538"/>
            <a:ext cx="20431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5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Taxonomy and Systematics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 u="sng"/>
              <a:t>Some terminology:</a:t>
            </a:r>
          </a:p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 b="1" i="1"/>
              <a:t>Taxonomy – </a:t>
            </a:r>
            <a:r>
              <a:rPr lang="en-US" altLang="en-US" sz="2400"/>
              <a:t>the science of describing, naming, and classifying organisms.</a:t>
            </a:r>
          </a:p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 b="1" i="1"/>
              <a:t>Taxon (plural = taxa) </a:t>
            </a:r>
            <a:r>
              <a:rPr lang="en-US" altLang="en-US" sz="2400"/>
              <a:t>– a unit of taxonomic classification</a:t>
            </a:r>
          </a:p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 b="1" i="1"/>
              <a:t>Systematics – </a:t>
            </a:r>
            <a:r>
              <a:rPr lang="en-US" altLang="en-US" sz="2400"/>
              <a:t>the study of biological diversity and the evolutionary relationships among organisms.  </a:t>
            </a:r>
          </a:p>
          <a:p>
            <a:pPr marL="342900" lvl="1" indent="-342900" eaLnBrk="1" hangingPunct="1">
              <a:spcAft>
                <a:spcPts val="1200"/>
              </a:spcAft>
              <a:buFontTx/>
              <a:buNone/>
            </a:pPr>
            <a:r>
              <a:rPr lang="en-US" altLang="en-US" sz="2400"/>
              <a:t>	Testing hypotheses about which groups have  descended from a common ancestor</a:t>
            </a:r>
          </a:p>
          <a:p>
            <a:pPr eaLnBrk="1" hangingPunct="1">
              <a:spcAft>
                <a:spcPts val="1800"/>
              </a:spcAft>
              <a:buFontTx/>
              <a:buNone/>
            </a:pPr>
            <a:r>
              <a:rPr lang="en-US" altLang="en-US" sz="2400" b="1" i="1"/>
              <a:t>Extinct </a:t>
            </a:r>
            <a:r>
              <a:rPr lang="en-US" altLang="en-US" sz="2400"/>
              <a:t>– no longer present </a:t>
            </a:r>
          </a:p>
          <a:p>
            <a:pPr eaLnBrk="1" hangingPunct="1">
              <a:buFontTx/>
              <a:buNone/>
            </a:pPr>
            <a:r>
              <a:rPr lang="en-US" altLang="en-US" sz="2400" b="1" i="1"/>
              <a:t>Extant </a:t>
            </a:r>
            <a:r>
              <a:rPr lang="en-US" altLang="en-US" sz="2400"/>
              <a:t>– taxa that exist today 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endParaRPr lang="en-US" altLang="en-US" sz="2800" b="1" i="1"/>
          </a:p>
        </p:txBody>
      </p:sp>
      <p:pic>
        <p:nvPicPr>
          <p:cNvPr id="3072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572000"/>
            <a:ext cx="25146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579438"/>
            <a:ext cx="8229600" cy="4525962"/>
          </a:xfrm>
        </p:spPr>
        <p:txBody>
          <a:bodyPr/>
          <a:lstStyle/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 u="sng"/>
              <a:t>Terminology (continued):</a:t>
            </a:r>
          </a:p>
          <a:p>
            <a:pPr eaLnBrk="1" hangingPunct="1">
              <a:spcAft>
                <a:spcPts val="1800"/>
              </a:spcAft>
              <a:buFontTx/>
              <a:buNone/>
            </a:pPr>
            <a:r>
              <a:rPr lang="en-US" altLang="en-US" sz="2400" b="1" i="1"/>
              <a:t>Phylogeny – </a:t>
            </a:r>
            <a:r>
              <a:rPr lang="en-US" altLang="en-US" sz="2400"/>
              <a:t>the history of descent of a group of taxa from their common ancestors. (phylogenetics = study of phylogenies).  </a:t>
            </a:r>
            <a:endParaRPr lang="en-US" altLang="en-US" sz="2400" b="1" i="1"/>
          </a:p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/>
              <a:t>The diagrams that depict phylogenies are </a:t>
            </a:r>
            <a:r>
              <a:rPr lang="en-US" altLang="en-US" sz="2400" b="1" i="1"/>
              <a:t>phylogenetic trees.  </a:t>
            </a:r>
            <a:r>
              <a:rPr lang="en-US" altLang="en-US" sz="2400"/>
              <a:t>A phylogenetic tree is a systematic hypothesis.</a:t>
            </a:r>
            <a:endParaRPr lang="en-US" altLang="en-US" sz="2400" b="1" i="1"/>
          </a:p>
        </p:txBody>
      </p:sp>
      <p:pic>
        <p:nvPicPr>
          <p:cNvPr id="32771" name="Picture 3" descr="tree.gif                                                       000386F0 Power Stu                      985CFB00: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02038"/>
            <a:ext cx="36576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08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Taxonomy and Systematics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946150"/>
            <a:ext cx="8713788" cy="507365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chemeClr val="bg2"/>
                </a:solidFill>
              </a:rPr>
              <a:t>1) Some terminology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2) Taxonomy: concepts and history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rgbClr val="808080"/>
                </a:solidFill>
              </a:rPr>
              <a:t>3) Systematics and phylogenetic trees</a:t>
            </a:r>
          </a:p>
          <a:p>
            <a:pPr eaLnBrk="1" hangingPunct="1">
              <a:buFontTx/>
              <a:buNone/>
            </a:pPr>
            <a:endParaRPr lang="en-US" altLang="en-US" sz="2800">
              <a:solidFill>
                <a:srgbClr val="80808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rgbClr val="808080"/>
                </a:solidFill>
              </a:rPr>
              <a:t>4) Methods of inferring phylogenies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pic>
        <p:nvPicPr>
          <p:cNvPr id="348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1633538"/>
            <a:ext cx="20431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4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/>
              <a:t>Used to organize groups of species into progressively smaller hierarchical groups.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Originally Kingdom was the most inclusive taxonomic group</a:t>
            </a:r>
          </a:p>
          <a:p>
            <a:pPr>
              <a:buFontTx/>
              <a:buNone/>
            </a:pPr>
            <a:endParaRPr lang="en-US" altLang="en-US" sz="2400" b="1" i="1"/>
          </a:p>
        </p:txBody>
      </p:sp>
      <p:pic>
        <p:nvPicPr>
          <p:cNvPr id="3686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24200"/>
            <a:ext cx="5100638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356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 (continued)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/>
              <a:t>“</a:t>
            </a:r>
            <a:r>
              <a:rPr lang="en-US" altLang="en-US" sz="2400" u="sng"/>
              <a:t>Five kingdom</a:t>
            </a:r>
            <a:r>
              <a:rPr lang="en-US" altLang="en-US" sz="2400"/>
              <a:t>” system was used for many years (even when I was a kid!)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					</a:t>
            </a:r>
            <a:r>
              <a:rPr lang="en-US" altLang="en-US" sz="2400" b="1"/>
              <a:t>Monera</a:t>
            </a:r>
          </a:p>
          <a:p>
            <a:pPr>
              <a:buFontTx/>
              <a:buNone/>
            </a:pPr>
            <a:r>
              <a:rPr lang="en-US" altLang="en-US" sz="2400" b="1"/>
              <a:t>					Protista</a:t>
            </a:r>
          </a:p>
          <a:p>
            <a:pPr>
              <a:buFontTx/>
              <a:buNone/>
            </a:pPr>
            <a:r>
              <a:rPr lang="en-US" altLang="en-US" sz="2400" b="1"/>
              <a:t>					Fungi</a:t>
            </a:r>
          </a:p>
          <a:p>
            <a:pPr>
              <a:buFontTx/>
              <a:buNone/>
            </a:pPr>
            <a:r>
              <a:rPr lang="en-US" altLang="en-US" sz="2400" b="1"/>
              <a:t>					Plantae</a:t>
            </a:r>
          </a:p>
          <a:p>
            <a:pPr>
              <a:buFontTx/>
              <a:buNone/>
            </a:pPr>
            <a:r>
              <a:rPr lang="en-US" altLang="en-US" sz="2400" b="1"/>
              <a:t>					Animalia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</p:txBody>
      </p:sp>
      <p:pic>
        <p:nvPicPr>
          <p:cNvPr id="3789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1" r="4668" b="9245"/>
          <a:stretch>
            <a:fillRect/>
          </a:stretch>
        </p:blipFill>
        <p:spPr bwMode="auto">
          <a:xfrm>
            <a:off x="938213" y="2732088"/>
            <a:ext cx="21097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3488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3" r="15675" b="4745"/>
          <a:stretch>
            <a:fillRect/>
          </a:stretch>
        </p:blipFill>
        <p:spPr bwMode="auto">
          <a:xfrm>
            <a:off x="914400" y="4419600"/>
            <a:ext cx="220980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713288"/>
            <a:ext cx="266700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876800"/>
            <a:ext cx="2362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49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 (continued)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pPr>
              <a:spcAft>
                <a:spcPts val="1800"/>
              </a:spcAft>
              <a:buFontTx/>
              <a:buNone/>
            </a:pPr>
            <a:r>
              <a:rPr lang="en-US" altLang="en-US" sz="2400"/>
              <a:t>“</a:t>
            </a:r>
            <a:r>
              <a:rPr lang="en-US" altLang="en-US" sz="2400" u="sng"/>
              <a:t>Five kingdom</a:t>
            </a:r>
            <a:r>
              <a:rPr lang="en-US" altLang="en-US" sz="2400"/>
              <a:t>” system was used for many years (even when I was a kid!)</a:t>
            </a:r>
          </a:p>
          <a:p>
            <a:pPr>
              <a:buFontTx/>
              <a:buNone/>
            </a:pPr>
            <a:r>
              <a:rPr lang="en-US" altLang="en-US" sz="2400" u="sng"/>
              <a:t>Three domain </a:t>
            </a:r>
            <a:r>
              <a:rPr lang="en-US" altLang="en-US" sz="2400"/>
              <a:t>system: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</p:txBody>
      </p:sp>
      <p:pic>
        <p:nvPicPr>
          <p:cNvPr id="38916" name="Picture 4" descr="Evolution-2e-Fig-02-01-0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" b="8487"/>
          <a:stretch>
            <a:fillRect/>
          </a:stretch>
        </p:blipFill>
        <p:spPr bwMode="auto">
          <a:xfrm>
            <a:off x="2743200" y="2425700"/>
            <a:ext cx="6065838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11"/>
          <p:cNvSpPr txBox="1">
            <a:spLocks noChangeArrowheads="1"/>
          </p:cNvSpPr>
          <p:nvPr/>
        </p:nvSpPr>
        <p:spPr bwMode="auto">
          <a:xfrm>
            <a:off x="7245350" y="2514600"/>
            <a:ext cx="1136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/>
              <a:t>Eukarya</a:t>
            </a:r>
          </a:p>
        </p:txBody>
      </p:sp>
      <p:sp>
        <p:nvSpPr>
          <p:cNvPr id="38918" name="TextBox 13"/>
          <p:cNvSpPr txBox="1">
            <a:spLocks noChangeArrowheads="1"/>
          </p:cNvSpPr>
          <p:nvPr/>
        </p:nvSpPr>
        <p:spPr bwMode="auto">
          <a:xfrm>
            <a:off x="3733800" y="6400800"/>
            <a:ext cx="4371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/>
              <a:t>Archaea                                    Bacteria</a:t>
            </a:r>
          </a:p>
        </p:txBody>
      </p:sp>
    </p:spTree>
    <p:extLst>
      <p:ext uri="{BB962C8B-B14F-4D97-AF65-F5344CB8AC3E}">
        <p14:creationId xmlns:p14="http://schemas.microsoft.com/office/powerpoint/2010/main" val="884990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 (continued)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/>
              <a:t>One purpose of taxonomy is to name species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Modern species taxonomy started with Carl Linnaeus. </a:t>
            </a:r>
          </a:p>
          <a:p>
            <a:pPr>
              <a:buFontTx/>
              <a:buNone/>
            </a:pPr>
            <a:r>
              <a:rPr lang="en-US" altLang="en-US" sz="2400"/>
              <a:t>	First introduced </a:t>
            </a:r>
            <a:r>
              <a:rPr lang="en-US" altLang="en-US" sz="2400" b="1" i="1"/>
              <a:t>binomial nomenclature </a:t>
            </a:r>
            <a:r>
              <a:rPr lang="en-US" altLang="en-US" sz="2400"/>
              <a:t>in his 1753 “</a:t>
            </a:r>
            <a:r>
              <a:rPr lang="en-US" altLang="en-US" sz="2400" i="1"/>
              <a:t>Species Plantarum</a:t>
            </a:r>
            <a:r>
              <a:rPr lang="en-US" altLang="en-US" sz="2400"/>
              <a:t>” and 1758 “</a:t>
            </a:r>
            <a:r>
              <a:rPr lang="en-US" altLang="en-US" sz="2400" i="1"/>
              <a:t>Systema Naturae</a:t>
            </a:r>
            <a:r>
              <a:rPr lang="en-US" altLang="en-US" sz="2400"/>
              <a:t>” editions.  </a:t>
            </a:r>
          </a:p>
          <a:p>
            <a:pPr>
              <a:buFontTx/>
              <a:buNone/>
            </a:pPr>
            <a:endParaRPr lang="en-US" altLang="en-US" sz="2400" b="1" i="1"/>
          </a:p>
        </p:txBody>
      </p:sp>
    </p:spTree>
    <p:extLst>
      <p:ext uri="{BB962C8B-B14F-4D97-AF65-F5344CB8AC3E}">
        <p14:creationId xmlns:p14="http://schemas.microsoft.com/office/powerpoint/2010/main" val="55633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6977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u="sng" dirty="0">
                <a:solidFill>
                  <a:srgbClr val="0000FF"/>
                </a:solidFill>
              </a:rPr>
              <a:t>Before Darwin</a:t>
            </a:r>
          </a:p>
        </p:txBody>
      </p:sp>
      <p:pic>
        <p:nvPicPr>
          <p:cNvPr id="26627" name="Picture 7" descr="Evolution-2e-Photo-01-p005"/>
          <p:cNvPicPr preferRelativeResize="0"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5" r="23508" b="4074"/>
          <a:stretch/>
        </p:blipFill>
        <p:spPr bwMode="auto">
          <a:xfrm>
            <a:off x="395536" y="1772816"/>
            <a:ext cx="3574509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8"/>
          <p:cNvSpPr txBox="1">
            <a:spLocks noChangeArrowheads="1"/>
          </p:cNvSpPr>
          <p:nvPr/>
        </p:nvSpPr>
        <p:spPr bwMode="auto">
          <a:xfrm>
            <a:off x="5004048" y="1916832"/>
            <a:ext cx="35020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en-US" b="0" dirty="0">
                <a:solidFill>
                  <a:schemeClr val="tx2"/>
                </a:solidFill>
              </a:rPr>
              <a:t>Jean-Baptiste Pierre Antoine de Monet, Chevalier de Lamarck</a:t>
            </a:r>
          </a:p>
          <a:p>
            <a:pPr eaLnBrk="1" hangingPunct="1"/>
            <a:endParaRPr lang="fr-FR" altLang="en-US" b="0" dirty="0">
              <a:solidFill>
                <a:schemeClr val="tx2"/>
              </a:solidFill>
            </a:endParaRPr>
          </a:p>
          <a:p>
            <a:pPr eaLnBrk="1" hangingPunct="1"/>
            <a:r>
              <a:rPr lang="fr-FR" altLang="en-US" b="0" dirty="0" err="1">
                <a:solidFill>
                  <a:schemeClr val="tx2"/>
                </a:solidFill>
              </a:rPr>
              <a:t>Developed</a:t>
            </a:r>
            <a:r>
              <a:rPr lang="fr-FR" altLang="en-US" b="0" dirty="0">
                <a:solidFill>
                  <a:schemeClr val="tx2"/>
                </a:solidFill>
              </a:rPr>
              <a:t> </a:t>
            </a:r>
            <a:r>
              <a:rPr lang="fr-FR" altLang="en-US" b="0" dirty="0" err="1">
                <a:solidFill>
                  <a:schemeClr val="tx2"/>
                </a:solidFill>
              </a:rPr>
              <a:t>theories</a:t>
            </a:r>
            <a:r>
              <a:rPr lang="fr-FR" altLang="en-US" b="0" dirty="0">
                <a:solidFill>
                  <a:schemeClr val="tx2"/>
                </a:solidFill>
              </a:rPr>
              <a:t> of </a:t>
            </a:r>
            <a:r>
              <a:rPr lang="fr-FR" altLang="en-US" b="0" dirty="0" err="1">
                <a:solidFill>
                  <a:schemeClr val="tx2"/>
                </a:solidFill>
              </a:rPr>
              <a:t>phenotypic</a:t>
            </a:r>
            <a:r>
              <a:rPr lang="fr-FR" altLang="en-US" b="0" dirty="0">
                <a:solidFill>
                  <a:schemeClr val="tx2"/>
                </a:solidFill>
              </a:rPr>
              <a:t> </a:t>
            </a:r>
            <a:r>
              <a:rPr lang="fr-FR" altLang="en-US" b="0" dirty="0" err="1">
                <a:solidFill>
                  <a:schemeClr val="tx2"/>
                </a:solidFill>
              </a:rPr>
              <a:t>evolution</a:t>
            </a:r>
            <a:r>
              <a:rPr lang="fr-FR" altLang="en-US" b="0" dirty="0">
                <a:solidFill>
                  <a:schemeClr val="tx2"/>
                </a:solidFill>
              </a:rPr>
              <a:t> and of </a:t>
            </a:r>
            <a:r>
              <a:rPr lang="fr-FR" altLang="en-US" b="0" dirty="0" err="1">
                <a:solidFill>
                  <a:schemeClr val="tx2"/>
                </a:solidFill>
              </a:rPr>
              <a:t>speciation</a:t>
            </a:r>
            <a:endParaRPr lang="fr-FR" altLang="en-US" b="0" dirty="0">
              <a:solidFill>
                <a:schemeClr val="tx2"/>
              </a:solidFill>
            </a:endParaRPr>
          </a:p>
          <a:p>
            <a:pPr eaLnBrk="1" hangingPunct="1"/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704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 (continued)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/>
              <a:t>One purpose of taxonomy is to name species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Modern species taxonomy started with Carl Linnaeus. </a:t>
            </a:r>
          </a:p>
          <a:p>
            <a:pPr>
              <a:buFontTx/>
              <a:buNone/>
            </a:pPr>
            <a:r>
              <a:rPr lang="en-US" altLang="en-US" sz="2400"/>
              <a:t>	First introduced </a:t>
            </a:r>
            <a:r>
              <a:rPr lang="en-US" altLang="en-US" sz="2400" b="1" i="1"/>
              <a:t>binomial nomenclature </a:t>
            </a:r>
            <a:r>
              <a:rPr lang="en-US" altLang="en-US" sz="2400"/>
              <a:t>in his 1753 “</a:t>
            </a:r>
            <a:r>
              <a:rPr lang="en-US" altLang="en-US" sz="2400" i="1"/>
              <a:t>Species Plantarum</a:t>
            </a:r>
            <a:r>
              <a:rPr lang="en-US" altLang="en-US" sz="2400"/>
              <a:t>” and 1758 “</a:t>
            </a:r>
            <a:r>
              <a:rPr lang="en-US" altLang="en-US" sz="2400" i="1"/>
              <a:t>Systema Naturae</a:t>
            </a:r>
            <a:r>
              <a:rPr lang="en-US" altLang="en-US" sz="2400"/>
              <a:t>” editions. 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Each species name has two parts:</a:t>
            </a:r>
          </a:p>
          <a:p>
            <a:pPr>
              <a:buFontTx/>
              <a:buNone/>
            </a:pPr>
            <a:r>
              <a:rPr lang="en-US" altLang="en-US" sz="2400"/>
              <a:t>		</a:t>
            </a:r>
          </a:p>
          <a:p>
            <a:pPr>
              <a:buFontTx/>
              <a:buNone/>
            </a:pPr>
            <a:r>
              <a:rPr lang="en-US" altLang="en-US" sz="2400"/>
              <a:t>		    </a:t>
            </a:r>
            <a:r>
              <a:rPr lang="en-US" altLang="en-US" sz="2400" i="1"/>
              <a:t>Megacephala virginica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 b="1" i="1"/>
          </a:p>
        </p:txBody>
      </p:sp>
      <p:pic>
        <p:nvPicPr>
          <p:cNvPr id="4096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86" y="3717032"/>
            <a:ext cx="396240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04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 (continued)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en-US" sz="2400"/>
              <a:t>One purpose of taxonomy is to name species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Modern species taxonomy started with Carl Linnaeus. </a:t>
            </a:r>
          </a:p>
          <a:p>
            <a:pPr>
              <a:buFontTx/>
              <a:buNone/>
            </a:pPr>
            <a:r>
              <a:rPr lang="en-US" altLang="en-US" sz="2400"/>
              <a:t>	First introduced </a:t>
            </a:r>
            <a:r>
              <a:rPr lang="en-US" altLang="en-US" sz="2400" b="1" i="1"/>
              <a:t>binomial nomenclature </a:t>
            </a:r>
            <a:r>
              <a:rPr lang="en-US" altLang="en-US" sz="2400"/>
              <a:t>in his 1753 “</a:t>
            </a:r>
            <a:r>
              <a:rPr lang="en-US" altLang="en-US" sz="2400" i="1"/>
              <a:t>Species Plantarum</a:t>
            </a:r>
            <a:r>
              <a:rPr lang="en-US" altLang="en-US" sz="2400"/>
              <a:t>” and 1758 “</a:t>
            </a:r>
            <a:r>
              <a:rPr lang="en-US" altLang="en-US" sz="2400" i="1"/>
              <a:t>Systema Naturae</a:t>
            </a:r>
            <a:r>
              <a:rPr lang="en-US" altLang="en-US" sz="2400"/>
              <a:t>” editions. 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Each species name has two parts:</a:t>
            </a:r>
          </a:p>
          <a:p>
            <a:pPr>
              <a:buFontTx/>
              <a:buNone/>
            </a:pPr>
            <a:r>
              <a:rPr lang="en-US" altLang="en-US" sz="2400"/>
              <a:t>		</a:t>
            </a:r>
          </a:p>
          <a:p>
            <a:pPr>
              <a:buFontTx/>
              <a:buNone/>
            </a:pPr>
            <a:r>
              <a:rPr lang="en-US" altLang="en-US" sz="2400"/>
              <a:t>		    </a:t>
            </a:r>
            <a:r>
              <a:rPr lang="en-US" altLang="en-US" sz="2400" i="1"/>
              <a:t>Megacephala virginica</a:t>
            </a:r>
          </a:p>
          <a:p>
            <a:pPr>
              <a:buFontTx/>
              <a:buNone/>
            </a:pPr>
            <a:endParaRPr lang="en-US" altLang="en-US" sz="2400" i="1"/>
          </a:p>
          <a:p>
            <a:pPr>
              <a:buFontTx/>
              <a:buNone/>
            </a:pPr>
            <a:r>
              <a:rPr lang="en-US" altLang="en-US" sz="2400" i="1"/>
              <a:t>		    Megacephala carolina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 b="1" i="1"/>
          </a:p>
        </p:txBody>
      </p:sp>
      <p:pic>
        <p:nvPicPr>
          <p:cNvPr id="4198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848100"/>
            <a:ext cx="28194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4"/>
          <p:cNvPicPr>
            <a:picLocks noChangeAspect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2" b="19128"/>
          <a:stretch>
            <a:fillRect/>
          </a:stretch>
        </p:blipFill>
        <p:spPr bwMode="auto">
          <a:xfrm>
            <a:off x="5562600" y="5383213"/>
            <a:ext cx="2655888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486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Taxonomy and Systematics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836613"/>
            <a:ext cx="8713788" cy="507365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chemeClr val="bg2"/>
                </a:solidFill>
              </a:rPr>
              <a:t>1) Some terminology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rgbClr val="808080"/>
                </a:solidFill>
              </a:rPr>
              <a:t>2) Taxonomy: concepts and history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3) Systematics and phylogenetic trees</a:t>
            </a:r>
          </a:p>
          <a:p>
            <a:pPr eaLnBrk="1" hangingPunct="1">
              <a:buFontTx/>
              <a:buNone/>
            </a:pPr>
            <a:endParaRPr lang="en-US" altLang="en-US" sz="2800">
              <a:solidFill>
                <a:srgbClr val="80808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rgbClr val="808080"/>
                </a:solidFill>
              </a:rPr>
              <a:t>4) Methods of inferring phylogenies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pic>
        <p:nvPicPr>
          <p:cNvPr id="4301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1524000"/>
            <a:ext cx="20431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05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u="sng"/>
              <a:t>Relatedness?</a:t>
            </a:r>
            <a:r>
              <a:rPr lang="en-US" altLang="en-US" sz="2200"/>
              <a:t> The resulting pathway is interesting of itself (who is most closely related to who? Are dogs more closely related to cats or to pigs?) Sometimes results are surprising…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  <p:pic>
        <p:nvPicPr>
          <p:cNvPr id="4505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2516188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2024063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0"/>
            <a:ext cx="3352800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0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  <p:pic>
        <p:nvPicPr>
          <p:cNvPr id="4710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779" r="4167" b="1389"/>
          <a:stretch>
            <a:fillRect/>
          </a:stretch>
        </p:blipFill>
        <p:spPr bwMode="auto">
          <a:xfrm>
            <a:off x="3200400" y="990600"/>
            <a:ext cx="3048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265" r="2802"/>
          <a:stretch>
            <a:fillRect/>
          </a:stretch>
        </p:blipFill>
        <p:spPr bwMode="auto">
          <a:xfrm>
            <a:off x="228600" y="990600"/>
            <a:ext cx="2971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42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  <p:pic>
        <p:nvPicPr>
          <p:cNvPr id="491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779" r="4167" b="1389"/>
          <a:stretch>
            <a:fillRect/>
          </a:stretch>
        </p:blipFill>
        <p:spPr bwMode="auto">
          <a:xfrm>
            <a:off x="3200400" y="990600"/>
            <a:ext cx="3048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5537" b="11385"/>
          <a:stretch>
            <a:fillRect/>
          </a:stretch>
        </p:blipFill>
        <p:spPr bwMode="auto">
          <a:xfrm>
            <a:off x="6248400" y="990600"/>
            <a:ext cx="25146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265" r="2802"/>
          <a:stretch>
            <a:fillRect/>
          </a:stretch>
        </p:blipFill>
        <p:spPr bwMode="auto">
          <a:xfrm>
            <a:off x="228600" y="990600"/>
            <a:ext cx="2971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6289" r="9941" b="3893"/>
          <a:stretch>
            <a:fillRect/>
          </a:stretch>
        </p:blipFill>
        <p:spPr bwMode="auto">
          <a:xfrm>
            <a:off x="6248400" y="4038600"/>
            <a:ext cx="2514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9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  <p:pic>
        <p:nvPicPr>
          <p:cNvPr id="51203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1" t="7272"/>
          <a:stretch>
            <a:fillRect/>
          </a:stretch>
        </p:blipFill>
        <p:spPr bwMode="auto">
          <a:xfrm>
            <a:off x="4800600" y="838200"/>
            <a:ext cx="39465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39306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8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  <p:pic>
        <p:nvPicPr>
          <p:cNvPr id="5325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1" t="7272"/>
          <a:stretch>
            <a:fillRect/>
          </a:stretch>
        </p:blipFill>
        <p:spPr bwMode="auto">
          <a:xfrm>
            <a:off x="4800600" y="838200"/>
            <a:ext cx="39465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39306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895725"/>
            <a:ext cx="27686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06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u="sng"/>
              <a:t>Relatedness?</a:t>
            </a:r>
            <a:r>
              <a:rPr lang="en-US" altLang="en-US" sz="2200"/>
              <a:t> The resulting pathway is interesting of itself (who is most closely related to who? Are dogs more closely related to cats or to pigs?) Sometimes results are surprising…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u="sng"/>
              <a:t>Trait evolution?</a:t>
            </a:r>
            <a:r>
              <a:rPr lang="en-US" altLang="en-US" sz="2200"/>
              <a:t> Phylogenetic trees provide a foundation for understanding many aspects of evolutionary history, such as the pathways by which various characters evolved (how many times did wings evolve?)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u="sng"/>
              <a:t>Cutting edge technology?</a:t>
            </a:r>
            <a:r>
              <a:rPr lang="en-US" altLang="en-US" sz="2200"/>
              <a:t> Use of molecular data, including whole genome sequences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u="sng"/>
              <a:t>Detective work?</a:t>
            </a:r>
            <a:r>
              <a:rPr lang="en-US" altLang="en-US" sz="2200"/>
              <a:t> Unlike some aspects of evolution, we cannot often directly observe evolutionary history. Instead, we must infer it using phylogenetic methods, like Sherlock Holmes reconstructing the history of a crime…</a:t>
            </a:r>
          </a:p>
        </p:txBody>
      </p:sp>
    </p:spTree>
    <p:extLst>
      <p:ext uri="{BB962C8B-B14F-4D97-AF65-F5344CB8AC3E}">
        <p14:creationId xmlns:p14="http://schemas.microsoft.com/office/powerpoint/2010/main" val="25619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FL_HI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91440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8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3200" u="sng">
                <a:solidFill>
                  <a:srgbClr val="0000FF"/>
                </a:solidFill>
              </a:rPr>
              <a:t>Before Darwin</a:t>
            </a:r>
          </a:p>
        </p:txBody>
      </p:sp>
      <p:sp>
        <p:nvSpPr>
          <p:cNvPr id="28675" name="Text Box 8"/>
          <p:cNvSpPr txBox="1">
            <a:spLocks noChangeArrowheads="1"/>
          </p:cNvSpPr>
          <p:nvPr/>
        </p:nvSpPr>
        <p:spPr bwMode="auto">
          <a:xfrm>
            <a:off x="3200400" y="6105525"/>
            <a:ext cx="3502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fr-FR" altLang="en-US" b="0" dirty="0">
                <a:solidFill>
                  <a:schemeClr val="tx2"/>
                </a:solidFill>
              </a:rPr>
              <a:t>Georges Cuvier</a:t>
            </a:r>
          </a:p>
        </p:txBody>
      </p:sp>
      <p:pic>
        <p:nvPicPr>
          <p:cNvPr id="2867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90600"/>
            <a:ext cx="37338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16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400"/>
              <a:t>There are many ways to represent phylogenetic trees…</a:t>
            </a:r>
          </a:p>
        </p:txBody>
      </p:sp>
      <p:pic>
        <p:nvPicPr>
          <p:cNvPr id="59396" name="Picture 3" descr="tree.gif                                                       000386F0 Power Stu                      985CFB00: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914400"/>
            <a:ext cx="36576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4" descr="Evolution-2e-Fig-02-01-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" b="8487"/>
          <a:stretch>
            <a:fillRect/>
          </a:stretch>
        </p:blipFill>
        <p:spPr bwMode="auto">
          <a:xfrm>
            <a:off x="990600" y="1143000"/>
            <a:ext cx="335280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5" descr="Evolution-2e-Fig-05-25-0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"/>
          <a:stretch>
            <a:fillRect/>
          </a:stretch>
        </p:blipFill>
        <p:spPr bwMode="auto">
          <a:xfrm>
            <a:off x="693738" y="3657600"/>
            <a:ext cx="410686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9394" name="Object 8"/>
          <p:cNvGraphicFramePr>
            <a:graphicFrameLocks noChangeAspect="1"/>
          </p:cNvGraphicFramePr>
          <p:nvPr/>
        </p:nvGraphicFramePr>
        <p:xfrm>
          <a:off x="5480050" y="4267200"/>
          <a:ext cx="2673350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CorelDRAW" r:id="rId6" imgW="2006640" imgH="1606320" progId="">
                  <p:embed/>
                </p:oleObj>
              </mc:Choice>
              <mc:Fallback>
                <p:oleObj name="CorelDRAW" r:id="rId6" imgW="2006640" imgH="1606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050" y="4267200"/>
                        <a:ext cx="2673350" cy="213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2882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ChangeArrowheads="1"/>
          </p:cNvSpPr>
          <p:nvPr/>
        </p:nvSpPr>
        <p:spPr bwMode="auto">
          <a:xfrm>
            <a:off x="914400" y="1885950"/>
            <a:ext cx="7572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Rotating the branches does </a:t>
            </a:r>
            <a:r>
              <a:rPr lang="en-US" altLang="en-US" sz="2000" u="sng"/>
              <a:t>not</a:t>
            </a:r>
            <a:r>
              <a:rPr lang="en-US" altLang="en-US" sz="2000"/>
              <a:t> change the relationships! </a:t>
            </a:r>
          </a:p>
        </p:txBody>
      </p:sp>
      <p:grpSp>
        <p:nvGrpSpPr>
          <p:cNvPr id="62467" name="Group 43"/>
          <p:cNvGrpSpPr>
            <a:grpSpLocks/>
          </p:cNvGrpSpPr>
          <p:nvPr/>
        </p:nvGrpSpPr>
        <p:grpSpPr bwMode="auto">
          <a:xfrm>
            <a:off x="1524000" y="2819400"/>
            <a:ext cx="2312988" cy="1817688"/>
            <a:chOff x="1524000" y="2819400"/>
            <a:chExt cx="2313204" cy="1817132"/>
          </a:xfrm>
        </p:grpSpPr>
        <p:cxnSp>
          <p:nvCxnSpPr>
            <p:cNvPr id="23" name="Straight Connector 22"/>
            <p:cNvCxnSpPr/>
            <p:nvPr/>
          </p:nvCxnSpPr>
          <p:spPr>
            <a:xfrm rot="10800000">
              <a:off x="2808408" y="3057452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2808408" y="3589102"/>
              <a:ext cx="536625" cy="1587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539410" y="3316928"/>
              <a:ext cx="541172" cy="3175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0800000">
              <a:off x="2278133" y="3352637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491" name="Group 27"/>
            <p:cNvGrpSpPr>
              <a:grpSpLocks/>
            </p:cNvGrpSpPr>
            <p:nvPr/>
          </p:nvGrpSpPr>
          <p:grpSpPr bwMode="auto">
            <a:xfrm>
              <a:off x="2273272" y="4037006"/>
              <a:ext cx="1074753" cy="1594"/>
              <a:chOff x="2882873" y="3993351"/>
              <a:chExt cx="1074753" cy="159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>
                <a:off x="3421184" y="3992985"/>
                <a:ext cx="536625" cy="1587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10800000">
                <a:off x="2882971" y="3992985"/>
                <a:ext cx="536625" cy="0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/>
            <p:cNvCxnSpPr/>
            <p:nvPr/>
          </p:nvCxnSpPr>
          <p:spPr>
            <a:xfrm rot="5400000">
              <a:off x="1935338" y="3695432"/>
              <a:ext cx="685590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1736745" y="3733520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1357450" y="4112816"/>
              <a:ext cx="761767" cy="3175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>
              <a:off x="1739920" y="4495287"/>
              <a:ext cx="1605113" cy="1588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0800000" flipV="1">
              <a:off x="1524000" y="4114404"/>
              <a:ext cx="231797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497" name="TextBox 36"/>
            <p:cNvSpPr txBox="1">
              <a:spLocks noChangeArrowheads="1"/>
            </p:cNvSpPr>
            <p:nvPr/>
          </p:nvSpPr>
          <p:spPr bwMode="auto">
            <a:xfrm>
              <a:off x="3505199" y="2819400"/>
              <a:ext cx="3182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</a:p>
          </p:txBody>
        </p:sp>
        <p:sp>
          <p:nvSpPr>
            <p:cNvPr id="62498" name="TextBox 37"/>
            <p:cNvSpPr txBox="1">
              <a:spLocks noChangeArrowheads="1"/>
            </p:cNvSpPr>
            <p:nvPr/>
          </p:nvSpPr>
          <p:spPr bwMode="auto">
            <a:xfrm>
              <a:off x="3510522" y="33528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B</a:t>
              </a:r>
            </a:p>
          </p:txBody>
        </p:sp>
        <p:sp>
          <p:nvSpPr>
            <p:cNvPr id="62499" name="TextBox 38"/>
            <p:cNvSpPr txBox="1">
              <a:spLocks noChangeArrowheads="1"/>
            </p:cNvSpPr>
            <p:nvPr/>
          </p:nvSpPr>
          <p:spPr bwMode="auto">
            <a:xfrm>
              <a:off x="3505199" y="381028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C</a:t>
              </a:r>
            </a:p>
          </p:txBody>
        </p:sp>
        <p:sp>
          <p:nvSpPr>
            <p:cNvPr id="62500" name="TextBox 42"/>
            <p:cNvSpPr txBox="1">
              <a:spLocks noChangeArrowheads="1"/>
            </p:cNvSpPr>
            <p:nvPr/>
          </p:nvSpPr>
          <p:spPr bwMode="auto">
            <a:xfrm>
              <a:off x="3510522" y="4267200"/>
              <a:ext cx="3266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D</a:t>
              </a:r>
            </a:p>
          </p:txBody>
        </p:sp>
      </p:grpSp>
      <p:grpSp>
        <p:nvGrpSpPr>
          <p:cNvPr id="62468" name="Group 66"/>
          <p:cNvGrpSpPr>
            <a:grpSpLocks/>
          </p:cNvGrpSpPr>
          <p:nvPr/>
        </p:nvGrpSpPr>
        <p:grpSpPr bwMode="auto">
          <a:xfrm>
            <a:off x="5307013" y="2819400"/>
            <a:ext cx="2312987" cy="1817688"/>
            <a:chOff x="5105400" y="2831068"/>
            <a:chExt cx="2313204" cy="1817132"/>
          </a:xfrm>
        </p:grpSpPr>
        <p:cxnSp>
          <p:nvCxnSpPr>
            <p:cNvPr id="46" name="Straight Connector 45"/>
            <p:cNvCxnSpPr/>
            <p:nvPr/>
          </p:nvCxnSpPr>
          <p:spPr>
            <a:xfrm rot="10800000">
              <a:off x="6389807" y="3515072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0800000">
              <a:off x="6389807" y="4046721"/>
              <a:ext cx="536625" cy="1588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6120809" y="3774548"/>
              <a:ext cx="541171" cy="3175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0800000">
              <a:off x="5859533" y="3810256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475" name="Group 27"/>
            <p:cNvGrpSpPr>
              <a:grpSpLocks/>
            </p:cNvGrpSpPr>
            <p:nvPr/>
          </p:nvGrpSpPr>
          <p:grpSpPr bwMode="auto">
            <a:xfrm>
              <a:off x="5875353" y="3048000"/>
              <a:ext cx="1074753" cy="1594"/>
              <a:chOff x="2882873" y="3993351"/>
              <a:chExt cx="1074753" cy="1594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rot="10800000">
                <a:off x="3421143" y="3993841"/>
                <a:ext cx="536625" cy="1587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10800000">
                <a:off x="2882929" y="3993841"/>
                <a:ext cx="536625" cy="0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/>
            <p:cNvCxnSpPr/>
            <p:nvPr/>
          </p:nvCxnSpPr>
          <p:spPr>
            <a:xfrm rot="5400000">
              <a:off x="5470714" y="3432546"/>
              <a:ext cx="772876" cy="4762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5318145" y="3429373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4783320" y="3962610"/>
              <a:ext cx="1066474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0800000">
              <a:off x="5321320" y="4494259"/>
              <a:ext cx="1605113" cy="1588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V="1">
              <a:off x="5105400" y="3962610"/>
              <a:ext cx="231797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481" name="TextBox 55"/>
            <p:cNvSpPr txBox="1">
              <a:spLocks noChangeArrowheads="1"/>
            </p:cNvSpPr>
            <p:nvPr/>
          </p:nvSpPr>
          <p:spPr bwMode="auto">
            <a:xfrm>
              <a:off x="7086600" y="3821668"/>
              <a:ext cx="3182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</a:p>
          </p:txBody>
        </p:sp>
        <p:sp>
          <p:nvSpPr>
            <p:cNvPr id="62482" name="TextBox 56"/>
            <p:cNvSpPr txBox="1">
              <a:spLocks noChangeArrowheads="1"/>
            </p:cNvSpPr>
            <p:nvPr/>
          </p:nvSpPr>
          <p:spPr bwMode="auto">
            <a:xfrm>
              <a:off x="7086600" y="33528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B</a:t>
              </a:r>
            </a:p>
          </p:txBody>
        </p:sp>
        <p:sp>
          <p:nvSpPr>
            <p:cNvPr id="62483" name="TextBox 57"/>
            <p:cNvSpPr txBox="1">
              <a:spLocks noChangeArrowheads="1"/>
            </p:cNvSpPr>
            <p:nvPr/>
          </p:nvSpPr>
          <p:spPr bwMode="auto">
            <a:xfrm>
              <a:off x="7086599" y="2831068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C</a:t>
              </a:r>
            </a:p>
          </p:txBody>
        </p:sp>
        <p:sp>
          <p:nvSpPr>
            <p:cNvPr id="62484" name="TextBox 58"/>
            <p:cNvSpPr txBox="1">
              <a:spLocks noChangeArrowheads="1"/>
            </p:cNvSpPr>
            <p:nvPr/>
          </p:nvSpPr>
          <p:spPr bwMode="auto">
            <a:xfrm>
              <a:off x="7091922" y="4278868"/>
              <a:ext cx="3266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D</a:t>
              </a:r>
            </a:p>
          </p:txBody>
        </p:sp>
      </p:grpSp>
      <p:sp>
        <p:nvSpPr>
          <p:cNvPr id="62469" name="TextBox 67"/>
          <p:cNvSpPr txBox="1">
            <a:spLocks noChangeArrowheads="1"/>
          </p:cNvSpPr>
          <p:nvPr/>
        </p:nvSpPr>
        <p:spPr bwMode="auto">
          <a:xfrm>
            <a:off x="4419600" y="3276600"/>
            <a:ext cx="46513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400"/>
              <a:t>=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400" b="0">
                <a:solidFill>
                  <a:schemeClr val="tx2"/>
                </a:solidFill>
              </a:rPr>
              <a:t>There are many ways to represent phylogenetic trees…</a:t>
            </a:r>
          </a:p>
        </p:txBody>
      </p:sp>
    </p:spTree>
    <p:extLst>
      <p:ext uri="{BB962C8B-B14F-4D97-AF65-F5344CB8AC3E}">
        <p14:creationId xmlns:p14="http://schemas.microsoft.com/office/powerpoint/2010/main" val="1001016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sz="2800" u="sng" dirty="0">
                <a:solidFill>
                  <a:srgbClr val="0432FD"/>
                </a:solidFill>
              </a:rPr>
              <a:t>Phylogenetic tree terminology</a:t>
            </a:r>
          </a:p>
        </p:txBody>
      </p:sp>
      <p:sp>
        <p:nvSpPr>
          <p:cNvPr id="60421" name="Rectangle 11"/>
          <p:cNvSpPr>
            <a:spLocks noGrp="1" noChangeArrowheads="1"/>
          </p:cNvSpPr>
          <p:nvPr>
            <p:ph idx="1"/>
          </p:nvPr>
        </p:nvSpPr>
        <p:spPr>
          <a:xfrm>
            <a:off x="457200" y="1354138"/>
            <a:ext cx="8229600" cy="1736725"/>
          </a:xfrm>
        </p:spPr>
        <p:txBody>
          <a:bodyPr>
            <a:spAutoFit/>
          </a:bodyPr>
          <a:lstStyle/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/>
              <a:t>Root:</a:t>
            </a:r>
            <a:r>
              <a:rPr lang="en-US" altLang="en-US" sz="2200"/>
              <a:t> the common ancestor of all taxa</a:t>
            </a:r>
            <a:endParaRPr lang="en-US" altLang="en-US" sz="2200" b="1"/>
          </a:p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/>
              <a:t>Node:</a:t>
            </a:r>
            <a:r>
              <a:rPr lang="en-US" altLang="en-US" sz="2200"/>
              <a:t> a branchpoint in a tree</a:t>
            </a:r>
          </a:p>
          <a:p>
            <a:pPr>
              <a:buFontTx/>
              <a:buNone/>
            </a:pPr>
            <a:r>
              <a:rPr lang="en-US" altLang="en-US" sz="2200" b="1"/>
              <a:t>Clade:</a:t>
            </a:r>
            <a:r>
              <a:rPr lang="en-US" altLang="en-US" sz="2200"/>
              <a:t> a group of two or more taxa that includes both their common ancestor and all their descendents</a:t>
            </a:r>
          </a:p>
        </p:txBody>
      </p:sp>
      <p:grpSp>
        <p:nvGrpSpPr>
          <p:cNvPr id="60419" name="Group 13"/>
          <p:cNvGrpSpPr>
            <a:grpSpLocks/>
          </p:cNvGrpSpPr>
          <p:nvPr/>
        </p:nvGrpSpPr>
        <p:grpSpPr bwMode="auto">
          <a:xfrm>
            <a:off x="2727325" y="3960813"/>
            <a:ext cx="1554163" cy="968375"/>
            <a:chOff x="2947988" y="4799013"/>
            <a:chExt cx="1554162" cy="968375"/>
          </a:xfrm>
        </p:grpSpPr>
        <p:sp>
          <p:nvSpPr>
            <p:cNvPr id="60422" name="Text Box 18"/>
            <p:cNvSpPr txBox="1">
              <a:spLocks noChangeArrowheads="1"/>
            </p:cNvSpPr>
            <p:nvPr/>
          </p:nvSpPr>
          <p:spPr bwMode="auto">
            <a:xfrm>
              <a:off x="2947988" y="5305425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Root</a:t>
              </a:r>
            </a:p>
          </p:txBody>
        </p:sp>
        <p:sp>
          <p:nvSpPr>
            <p:cNvPr id="60423" name="Line 26"/>
            <p:cNvSpPr>
              <a:spLocks noChangeShapeType="1"/>
            </p:cNvSpPr>
            <p:nvPr/>
          </p:nvSpPr>
          <p:spPr bwMode="auto">
            <a:xfrm>
              <a:off x="3511550" y="5510213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0424" name="Text Box 27"/>
            <p:cNvSpPr txBox="1">
              <a:spLocks noChangeArrowheads="1"/>
            </p:cNvSpPr>
            <p:nvPr/>
          </p:nvSpPr>
          <p:spPr bwMode="auto">
            <a:xfrm>
              <a:off x="3511550" y="4799013"/>
              <a:ext cx="990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Node</a:t>
              </a:r>
            </a:p>
          </p:txBody>
        </p:sp>
        <p:sp>
          <p:nvSpPr>
            <p:cNvPr id="60425" name="Line 28"/>
            <p:cNvSpPr>
              <a:spLocks noChangeShapeType="1"/>
            </p:cNvSpPr>
            <p:nvPr/>
          </p:nvSpPr>
          <p:spPr bwMode="auto">
            <a:xfrm>
              <a:off x="4051300" y="5073650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60420" name="Object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3952875"/>
            <a:ext cx="2659062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97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6" name="Group 13"/>
          <p:cNvGrpSpPr>
            <a:grpSpLocks/>
          </p:cNvGrpSpPr>
          <p:nvPr/>
        </p:nvGrpSpPr>
        <p:grpSpPr bwMode="auto">
          <a:xfrm>
            <a:off x="2727325" y="3960813"/>
            <a:ext cx="1554163" cy="968375"/>
            <a:chOff x="2947988" y="4799013"/>
            <a:chExt cx="1554162" cy="968375"/>
          </a:xfrm>
        </p:grpSpPr>
        <p:sp>
          <p:nvSpPr>
            <p:cNvPr id="64525" name="Text Box 18"/>
            <p:cNvSpPr txBox="1">
              <a:spLocks noChangeArrowheads="1"/>
            </p:cNvSpPr>
            <p:nvPr/>
          </p:nvSpPr>
          <p:spPr bwMode="auto">
            <a:xfrm>
              <a:off x="2947988" y="5305425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Root</a:t>
              </a:r>
            </a:p>
          </p:txBody>
        </p:sp>
        <p:sp>
          <p:nvSpPr>
            <p:cNvPr id="64526" name="Line 26"/>
            <p:cNvSpPr>
              <a:spLocks noChangeShapeType="1"/>
            </p:cNvSpPr>
            <p:nvPr/>
          </p:nvSpPr>
          <p:spPr bwMode="auto">
            <a:xfrm>
              <a:off x="3511550" y="5510213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4527" name="Text Box 27"/>
            <p:cNvSpPr txBox="1">
              <a:spLocks noChangeArrowheads="1"/>
            </p:cNvSpPr>
            <p:nvPr/>
          </p:nvSpPr>
          <p:spPr bwMode="auto">
            <a:xfrm>
              <a:off x="3511550" y="4799013"/>
              <a:ext cx="990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Node</a:t>
              </a:r>
            </a:p>
          </p:txBody>
        </p:sp>
        <p:sp>
          <p:nvSpPr>
            <p:cNvPr id="64528" name="Line 28"/>
            <p:cNvSpPr>
              <a:spLocks noChangeShapeType="1"/>
            </p:cNvSpPr>
            <p:nvPr/>
          </p:nvSpPr>
          <p:spPr bwMode="auto">
            <a:xfrm>
              <a:off x="4051300" y="5073650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64517" name="Object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3952875"/>
            <a:ext cx="2659062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Rectangle 11"/>
          <p:cNvSpPr>
            <a:spLocks noGrp="1" noChangeArrowheads="1"/>
          </p:cNvSpPr>
          <p:nvPr>
            <p:ph idx="1"/>
          </p:nvPr>
        </p:nvSpPr>
        <p:spPr>
          <a:xfrm>
            <a:off x="457200" y="1354138"/>
            <a:ext cx="8229600" cy="1736725"/>
          </a:xfrm>
        </p:spPr>
        <p:txBody>
          <a:bodyPr>
            <a:spAutoFit/>
          </a:bodyPr>
          <a:lstStyle/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 dirty="0"/>
              <a:t>Root:</a:t>
            </a:r>
            <a:r>
              <a:rPr lang="en-US" altLang="en-US" sz="2200" dirty="0"/>
              <a:t> the common ancestor of all taxa</a:t>
            </a:r>
            <a:endParaRPr lang="en-US" altLang="en-US" sz="2200" b="1" dirty="0"/>
          </a:p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 dirty="0"/>
              <a:t>Node:</a:t>
            </a:r>
            <a:r>
              <a:rPr lang="en-US" altLang="en-US" sz="2200" dirty="0"/>
              <a:t> a </a:t>
            </a:r>
            <a:r>
              <a:rPr lang="en-US" altLang="en-US" sz="2200" dirty="0" err="1"/>
              <a:t>branchpoint</a:t>
            </a:r>
            <a:r>
              <a:rPr lang="en-US" altLang="en-US" sz="2200" dirty="0"/>
              <a:t> in a tree</a:t>
            </a:r>
          </a:p>
          <a:p>
            <a:pPr>
              <a:buFontTx/>
              <a:buNone/>
            </a:pPr>
            <a:r>
              <a:rPr lang="en-US" altLang="en-US" sz="2200" b="1" dirty="0"/>
              <a:t>Clade:</a:t>
            </a:r>
            <a:r>
              <a:rPr lang="en-US" altLang="en-US" sz="2200" dirty="0"/>
              <a:t> a group of two or more taxa that includes both their common ancestor and all their </a:t>
            </a:r>
            <a:r>
              <a:rPr lang="en-US" altLang="en-US" sz="2200" dirty="0" err="1"/>
              <a:t>descendents</a:t>
            </a:r>
            <a:endParaRPr lang="en-US" altLang="en-US" sz="2200" dirty="0"/>
          </a:p>
        </p:txBody>
      </p:sp>
      <p:sp>
        <p:nvSpPr>
          <p:cNvPr id="64519" name="Text Box 21"/>
          <p:cNvSpPr txBox="1">
            <a:spLocks noChangeArrowheads="1"/>
          </p:cNvSpPr>
          <p:nvPr/>
        </p:nvSpPr>
        <p:spPr bwMode="auto">
          <a:xfrm>
            <a:off x="6442075" y="4038600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Calibri" charset="0"/>
              </a:rPr>
              <a:t>Clade</a:t>
            </a:r>
          </a:p>
        </p:txBody>
      </p:sp>
      <p:graphicFrame>
        <p:nvGraphicFramePr>
          <p:cNvPr id="64514" name="Object 22"/>
          <p:cNvGraphicFramePr>
            <a:graphicFrameLocks noChangeAspect="1"/>
          </p:cNvGraphicFramePr>
          <p:nvPr/>
        </p:nvGraphicFramePr>
        <p:xfrm>
          <a:off x="6242050" y="4022725"/>
          <a:ext cx="233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CorelDRAW" r:id="rId5" imgW="313920" imgH="616680" progId="">
                  <p:embed/>
                </p:oleObj>
              </mc:Choice>
              <mc:Fallback>
                <p:oleObj name="CorelDRAW" r:id="rId5" imgW="313920" imgH="616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2050" y="4022725"/>
                        <a:ext cx="2333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520" name="Group 36"/>
          <p:cNvGrpSpPr>
            <a:grpSpLocks/>
          </p:cNvGrpSpPr>
          <p:nvPr/>
        </p:nvGrpSpPr>
        <p:grpSpPr bwMode="auto">
          <a:xfrm>
            <a:off x="4267200" y="4022725"/>
            <a:ext cx="1069975" cy="414338"/>
            <a:chOff x="4492620" y="4867278"/>
            <a:chExt cx="1069981" cy="413542"/>
          </a:xfrm>
        </p:grpSpPr>
        <p:cxnSp>
          <p:nvCxnSpPr>
            <p:cNvPr id="17" name="Straight Connector 16"/>
            <p:cNvCxnSpPr/>
            <p:nvPr/>
          </p:nvCxnSpPr>
          <p:spPr>
            <a:xfrm rot="10800000">
              <a:off x="5026023" y="4876785"/>
              <a:ext cx="536578" cy="0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5026023" y="5257053"/>
              <a:ext cx="536578" cy="1585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820840" y="5072461"/>
              <a:ext cx="413542" cy="3175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800000">
              <a:off x="4492620" y="5073257"/>
              <a:ext cx="536578" cy="0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800" u="sng" kern="0" smtClean="0">
                <a:solidFill>
                  <a:srgbClr val="0432FD"/>
                </a:solidFill>
              </a:rPr>
              <a:t>Phylogenetic tree terminology</a:t>
            </a:r>
            <a:endParaRPr lang="en-US" altLang="en-US" sz="2800" u="sng" kern="0" dirty="0">
              <a:solidFill>
                <a:srgbClr val="0432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3628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4" name="Group 13"/>
          <p:cNvGrpSpPr>
            <a:grpSpLocks/>
          </p:cNvGrpSpPr>
          <p:nvPr/>
        </p:nvGrpSpPr>
        <p:grpSpPr bwMode="auto">
          <a:xfrm>
            <a:off x="2727325" y="3960813"/>
            <a:ext cx="1554163" cy="968375"/>
            <a:chOff x="2947988" y="4799013"/>
            <a:chExt cx="1554162" cy="968375"/>
          </a:xfrm>
        </p:grpSpPr>
        <p:sp>
          <p:nvSpPr>
            <p:cNvPr id="66581" name="Text Box 18"/>
            <p:cNvSpPr txBox="1">
              <a:spLocks noChangeArrowheads="1"/>
            </p:cNvSpPr>
            <p:nvPr/>
          </p:nvSpPr>
          <p:spPr bwMode="auto">
            <a:xfrm>
              <a:off x="2947988" y="5305425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Root</a:t>
              </a:r>
            </a:p>
          </p:txBody>
        </p:sp>
        <p:sp>
          <p:nvSpPr>
            <p:cNvPr id="66582" name="Line 26"/>
            <p:cNvSpPr>
              <a:spLocks noChangeShapeType="1"/>
            </p:cNvSpPr>
            <p:nvPr/>
          </p:nvSpPr>
          <p:spPr bwMode="auto">
            <a:xfrm>
              <a:off x="3511550" y="5510213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3511550" y="4799013"/>
              <a:ext cx="990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Node</a:t>
              </a:r>
            </a:p>
          </p:txBody>
        </p:sp>
        <p:sp>
          <p:nvSpPr>
            <p:cNvPr id="66584" name="Line 28"/>
            <p:cNvSpPr>
              <a:spLocks noChangeShapeType="1"/>
            </p:cNvSpPr>
            <p:nvPr/>
          </p:nvSpPr>
          <p:spPr bwMode="auto">
            <a:xfrm>
              <a:off x="4051300" y="5073650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66565" name="Object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3952875"/>
            <a:ext cx="2659062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sz="2800" u="sng" dirty="0">
                <a:solidFill>
                  <a:srgbClr val="0432FD"/>
                </a:solidFill>
              </a:rPr>
              <a:t>Phylogenetic tree terminology</a:t>
            </a:r>
          </a:p>
        </p:txBody>
      </p:sp>
      <p:sp>
        <p:nvSpPr>
          <p:cNvPr id="66566" name="Rectangle 11"/>
          <p:cNvSpPr>
            <a:spLocks noGrp="1" noChangeArrowheads="1"/>
          </p:cNvSpPr>
          <p:nvPr>
            <p:ph idx="1"/>
          </p:nvPr>
        </p:nvSpPr>
        <p:spPr>
          <a:xfrm>
            <a:off x="457200" y="1354138"/>
            <a:ext cx="8229600" cy="1736725"/>
          </a:xfrm>
        </p:spPr>
        <p:txBody>
          <a:bodyPr>
            <a:spAutoFit/>
          </a:bodyPr>
          <a:lstStyle/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/>
              <a:t>Root:</a:t>
            </a:r>
            <a:r>
              <a:rPr lang="en-US" altLang="en-US" sz="2200"/>
              <a:t> the common ancestor of all taxa</a:t>
            </a:r>
            <a:endParaRPr lang="en-US" altLang="en-US" sz="2200" b="1"/>
          </a:p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/>
              <a:t>Node:</a:t>
            </a:r>
            <a:r>
              <a:rPr lang="en-US" altLang="en-US" sz="2200"/>
              <a:t> a branchpoint in a tree</a:t>
            </a:r>
          </a:p>
          <a:p>
            <a:pPr>
              <a:buFontTx/>
              <a:buNone/>
            </a:pPr>
            <a:r>
              <a:rPr lang="en-US" altLang="en-US" sz="2200" b="1"/>
              <a:t>Clade:</a:t>
            </a:r>
            <a:r>
              <a:rPr lang="en-US" altLang="en-US" sz="2200"/>
              <a:t> a group of two or more taxa that includes both their common ancestor and all their descendents</a:t>
            </a:r>
          </a:p>
        </p:txBody>
      </p:sp>
      <p:graphicFrame>
        <p:nvGraphicFramePr>
          <p:cNvPr id="66562" name="Object 22"/>
          <p:cNvGraphicFramePr>
            <a:graphicFrameLocks noChangeAspect="1"/>
          </p:cNvGraphicFramePr>
          <p:nvPr/>
        </p:nvGraphicFramePr>
        <p:xfrm>
          <a:off x="6243638" y="4038600"/>
          <a:ext cx="233362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CorelDRAW" r:id="rId5" imgW="313920" imgH="616680" progId="">
                  <p:embed/>
                </p:oleObj>
              </mc:Choice>
              <mc:Fallback>
                <p:oleObj name="CorelDRAW" r:id="rId5" imgW="313920" imgH="616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4038600"/>
                        <a:ext cx="233362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67" name="Group 28"/>
          <p:cNvGrpSpPr>
            <a:grpSpLocks/>
          </p:cNvGrpSpPr>
          <p:nvPr/>
        </p:nvGrpSpPr>
        <p:grpSpPr bwMode="auto">
          <a:xfrm>
            <a:off x="3730625" y="4038600"/>
            <a:ext cx="1608138" cy="1152525"/>
            <a:chOff x="3954447" y="4867278"/>
            <a:chExt cx="1608154" cy="1152521"/>
          </a:xfrm>
        </p:grpSpPr>
        <p:grpSp>
          <p:nvGrpSpPr>
            <p:cNvPr id="66569" name="Group 36"/>
            <p:cNvGrpSpPr>
              <a:grpSpLocks/>
            </p:cNvGrpSpPr>
            <p:nvPr/>
          </p:nvGrpSpPr>
          <p:grpSpPr bwMode="auto">
            <a:xfrm>
              <a:off x="4492620" y="4867278"/>
              <a:ext cx="1069981" cy="413542"/>
              <a:chOff x="4492620" y="4867278"/>
              <a:chExt cx="1069981" cy="41354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rot="10800000">
                <a:off x="5026020" y="4876803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10800000">
                <a:off x="5026020" y="5257802"/>
                <a:ext cx="536581" cy="1588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4821234" y="5072064"/>
                <a:ext cx="412749" cy="3175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0800000">
                <a:off x="4492615" y="5073653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570" name="Group 36"/>
            <p:cNvGrpSpPr>
              <a:grpSpLocks/>
            </p:cNvGrpSpPr>
            <p:nvPr/>
          </p:nvGrpSpPr>
          <p:grpSpPr bwMode="auto">
            <a:xfrm>
              <a:off x="4491028" y="5606257"/>
              <a:ext cx="1069981" cy="413542"/>
              <a:chOff x="4492620" y="4867278"/>
              <a:chExt cx="1069981" cy="413542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>
                <a:off x="5026024" y="4877596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10800000">
                <a:off x="5026024" y="5258595"/>
                <a:ext cx="536581" cy="1588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4821238" y="5072857"/>
                <a:ext cx="412749" cy="3175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0800000">
                <a:off x="4492619" y="5074445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/>
            <p:cNvCxnSpPr/>
            <p:nvPr/>
          </p:nvCxnSpPr>
          <p:spPr>
            <a:xfrm rot="16200000" flipH="1">
              <a:off x="4125904" y="5443539"/>
              <a:ext cx="739772" cy="0"/>
            </a:xfrm>
            <a:prstGeom prst="line">
              <a:avLst/>
            </a:prstGeom>
            <a:ln w="889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0800000">
              <a:off x="3954447" y="5410201"/>
              <a:ext cx="536580" cy="0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568" name="Text Box 21"/>
          <p:cNvSpPr txBox="1">
            <a:spLocks noChangeArrowheads="1"/>
          </p:cNvSpPr>
          <p:nvPr/>
        </p:nvSpPr>
        <p:spPr bwMode="auto">
          <a:xfrm>
            <a:off x="6477000" y="4354513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Calibri" charset="0"/>
              </a:rPr>
              <a:t>Clade</a:t>
            </a:r>
          </a:p>
        </p:txBody>
      </p:sp>
    </p:spTree>
    <p:extLst>
      <p:ext uri="{BB962C8B-B14F-4D97-AF65-F5344CB8AC3E}">
        <p14:creationId xmlns:p14="http://schemas.microsoft.com/office/powerpoint/2010/main" val="7905224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TextBox 1"/>
          <p:cNvSpPr txBox="1">
            <a:spLocks noChangeArrowheads="1"/>
          </p:cNvSpPr>
          <p:nvPr/>
        </p:nvSpPr>
        <p:spPr bwMode="auto">
          <a:xfrm>
            <a:off x="395536" y="1067252"/>
            <a:ext cx="8686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2400" i="1" dirty="0"/>
          </a:p>
          <a:p>
            <a:pPr eaLnBrk="1" hangingPunct="1"/>
            <a:endParaRPr lang="en-US" altLang="en-US" sz="2400" i="1" dirty="0"/>
          </a:p>
          <a:p>
            <a:pPr eaLnBrk="1" hangingPunct="1"/>
            <a:r>
              <a:rPr lang="en-US" altLang="en-US" sz="2400" i="1" dirty="0"/>
              <a:t>Monophyletic group</a:t>
            </a:r>
            <a:r>
              <a:rPr lang="en-US" altLang="en-US" sz="2400" dirty="0"/>
              <a:t>:  </a:t>
            </a:r>
            <a:r>
              <a:rPr lang="en-US" altLang="en-US" sz="2400" b="0" dirty="0"/>
              <a:t>A taxon that is a clade. A group that includes </a:t>
            </a:r>
            <a:r>
              <a:rPr lang="en-US" altLang="en-US" sz="2400" b="0" u="sng" dirty="0"/>
              <a:t>ALL</a:t>
            </a:r>
            <a:r>
              <a:rPr lang="en-US" altLang="en-US" sz="2400" b="0" dirty="0"/>
              <a:t> of the descendants of a common ancestor.</a:t>
            </a:r>
            <a:endParaRPr lang="en-US" altLang="en-US" sz="2400" b="0" i="1" dirty="0"/>
          </a:p>
        </p:txBody>
      </p:sp>
      <p:pic>
        <p:nvPicPr>
          <p:cNvPr id="68612" name="Object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3952875"/>
            <a:ext cx="2659062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8610" name="Object 22"/>
          <p:cNvGraphicFramePr>
            <a:graphicFrameLocks noChangeAspect="1"/>
          </p:cNvGraphicFramePr>
          <p:nvPr/>
        </p:nvGraphicFramePr>
        <p:xfrm>
          <a:off x="6243638" y="4038600"/>
          <a:ext cx="233362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CorelDRAW" r:id="rId4" imgW="313920" imgH="616680" progId="">
                  <p:embed/>
                </p:oleObj>
              </mc:Choice>
              <mc:Fallback>
                <p:oleObj name="CorelDRAW" r:id="rId4" imgW="313920" imgH="616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4038600"/>
                        <a:ext cx="233362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13" name="Group 28"/>
          <p:cNvGrpSpPr>
            <a:grpSpLocks/>
          </p:cNvGrpSpPr>
          <p:nvPr/>
        </p:nvGrpSpPr>
        <p:grpSpPr bwMode="auto">
          <a:xfrm>
            <a:off x="3730625" y="4038600"/>
            <a:ext cx="1608138" cy="1152525"/>
            <a:chOff x="3954447" y="4867278"/>
            <a:chExt cx="1608154" cy="1152521"/>
          </a:xfrm>
        </p:grpSpPr>
        <p:grpSp>
          <p:nvGrpSpPr>
            <p:cNvPr id="68615" name="Group 36"/>
            <p:cNvGrpSpPr>
              <a:grpSpLocks/>
            </p:cNvGrpSpPr>
            <p:nvPr/>
          </p:nvGrpSpPr>
          <p:grpSpPr bwMode="auto">
            <a:xfrm>
              <a:off x="4492620" y="4867278"/>
              <a:ext cx="1069981" cy="413542"/>
              <a:chOff x="4492620" y="4867278"/>
              <a:chExt cx="1069981" cy="413542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rot="10800000">
                <a:off x="5026020" y="4876803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10800000">
                <a:off x="5026020" y="5257802"/>
                <a:ext cx="536581" cy="1588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4821234" y="5072064"/>
                <a:ext cx="412749" cy="3175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10800000">
                <a:off x="4492615" y="5073653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616" name="Group 36"/>
            <p:cNvGrpSpPr>
              <a:grpSpLocks/>
            </p:cNvGrpSpPr>
            <p:nvPr/>
          </p:nvGrpSpPr>
          <p:grpSpPr bwMode="auto">
            <a:xfrm>
              <a:off x="4491028" y="5606257"/>
              <a:ext cx="1069981" cy="413542"/>
              <a:chOff x="4492620" y="4867278"/>
              <a:chExt cx="1069981" cy="413542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10800000">
                <a:off x="5026024" y="4877596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10800000">
                <a:off x="5026024" y="5258595"/>
                <a:ext cx="536581" cy="1588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4821238" y="5072857"/>
                <a:ext cx="412749" cy="3175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10800000">
                <a:off x="4492619" y="5074445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/>
          </p:nvCxnSpPr>
          <p:spPr>
            <a:xfrm rot="16200000" flipH="1">
              <a:off x="4125904" y="5443539"/>
              <a:ext cx="739772" cy="0"/>
            </a:xfrm>
            <a:prstGeom prst="line">
              <a:avLst/>
            </a:prstGeom>
            <a:ln w="889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3954447" y="5410201"/>
              <a:ext cx="536580" cy="0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14" name="Text Box 21"/>
          <p:cNvSpPr txBox="1">
            <a:spLocks noChangeArrowheads="1"/>
          </p:cNvSpPr>
          <p:nvPr/>
        </p:nvSpPr>
        <p:spPr bwMode="auto">
          <a:xfrm>
            <a:off x="6477000" y="4354513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Calibri" charset="0"/>
              </a:rPr>
              <a:t>Monophyletic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800" u="sng" kern="0" smtClean="0">
                <a:solidFill>
                  <a:srgbClr val="0432FD"/>
                </a:solidFill>
              </a:rPr>
              <a:t>Phylogenetic tree terminology</a:t>
            </a:r>
            <a:endParaRPr lang="en-US" altLang="en-US" sz="2800" u="sng" kern="0" dirty="0">
              <a:solidFill>
                <a:srgbClr val="0432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Box 1"/>
          <p:cNvSpPr txBox="1">
            <a:spLocks noChangeArrowheads="1"/>
          </p:cNvSpPr>
          <p:nvPr/>
        </p:nvSpPr>
        <p:spPr bwMode="auto">
          <a:xfrm>
            <a:off x="349696" y="1340768"/>
            <a:ext cx="8686800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 i="1" dirty="0" smtClean="0"/>
              <a:t>Paraphyletic </a:t>
            </a:r>
            <a:r>
              <a:rPr lang="en-US" altLang="en-US" sz="2400" i="1" dirty="0"/>
              <a:t>group</a:t>
            </a:r>
            <a:r>
              <a:rPr lang="en-US" altLang="en-US" sz="2400" dirty="0"/>
              <a:t>:  </a:t>
            </a:r>
            <a:r>
              <a:rPr lang="en-US" altLang="en-US" sz="2400" b="0" dirty="0"/>
              <a:t>A group that includes </a:t>
            </a:r>
            <a:r>
              <a:rPr lang="en-US" altLang="en-US" sz="2400" b="0" u="sng" dirty="0"/>
              <a:t>some, but not all</a:t>
            </a:r>
            <a:r>
              <a:rPr lang="en-US" altLang="en-US" sz="2400" b="0" dirty="0"/>
              <a:t>, of the descendants of a common ancestor.</a:t>
            </a:r>
          </a:p>
          <a:p>
            <a:pPr eaLnBrk="1" hangingPunct="1"/>
            <a:endParaRPr lang="en-US" altLang="en-US" sz="2400" b="0" i="1" dirty="0"/>
          </a:p>
          <a:p>
            <a:pPr eaLnBrk="1" hangingPunct="1"/>
            <a:r>
              <a:rPr lang="en-US" altLang="en-US" sz="2400" i="1" dirty="0"/>
              <a:t>Polyphyletic group: </a:t>
            </a:r>
            <a:r>
              <a:rPr lang="en-US" altLang="en-US" sz="2400" b="0" dirty="0"/>
              <a:t>A group that consists of members of </a:t>
            </a:r>
            <a:r>
              <a:rPr lang="en-US" altLang="en-US" sz="2400" b="0" u="sng" dirty="0"/>
              <a:t>multiple evolutionary lineages</a:t>
            </a:r>
            <a:r>
              <a:rPr lang="en-US" altLang="en-US" sz="2400" b="0" dirty="0"/>
              <a:t>, but not not include the most recent common ancestor and all of its descendants.</a:t>
            </a:r>
          </a:p>
        </p:txBody>
      </p:sp>
      <p:pic>
        <p:nvPicPr>
          <p:cNvPr id="6963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152900"/>
            <a:ext cx="24892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4114800"/>
            <a:ext cx="24765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5908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800" u="sng" kern="0" smtClean="0">
                <a:solidFill>
                  <a:srgbClr val="0432FD"/>
                </a:solidFill>
              </a:rPr>
              <a:t>Phylogenetic tree terminology</a:t>
            </a:r>
            <a:endParaRPr lang="en-US" altLang="en-US" sz="2800" u="sng" kern="0" dirty="0">
              <a:solidFill>
                <a:srgbClr val="0432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744913"/>
            <a:ext cx="4419600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660" name="Straight Arrow Connector 7"/>
          <p:cNvCxnSpPr>
            <a:cxnSpLocks noChangeShapeType="1"/>
          </p:cNvCxnSpPr>
          <p:nvPr/>
        </p:nvCxnSpPr>
        <p:spPr bwMode="auto">
          <a:xfrm rot="10800000">
            <a:off x="6248400" y="4278313"/>
            <a:ext cx="639763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7066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2"/>
          <a:stretch>
            <a:fillRect/>
          </a:stretch>
        </p:blipFill>
        <p:spPr bwMode="auto">
          <a:xfrm>
            <a:off x="7010400" y="3376613"/>
            <a:ext cx="1408113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01913"/>
            <a:ext cx="15240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 r="8501" b="24001"/>
          <a:stretch>
            <a:fillRect/>
          </a:stretch>
        </p:blipFill>
        <p:spPr bwMode="auto">
          <a:xfrm>
            <a:off x="3200400" y="2601913"/>
            <a:ext cx="13557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49696" y="1340768"/>
            <a:ext cx="8686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 i="1" dirty="0" smtClean="0"/>
              <a:t>Paraphyletic </a:t>
            </a:r>
            <a:r>
              <a:rPr lang="en-US" altLang="en-US" sz="2400" i="1" dirty="0"/>
              <a:t>group</a:t>
            </a:r>
            <a:r>
              <a:rPr lang="en-US" altLang="en-US" sz="2400" dirty="0"/>
              <a:t>:  </a:t>
            </a:r>
            <a:r>
              <a:rPr lang="en-US" altLang="en-US" sz="2400" b="0" dirty="0"/>
              <a:t>A group that includes </a:t>
            </a:r>
            <a:r>
              <a:rPr lang="en-US" altLang="en-US" sz="2400" b="0" u="sng" dirty="0"/>
              <a:t>some, but not all</a:t>
            </a:r>
            <a:r>
              <a:rPr lang="en-US" altLang="en-US" sz="2400" b="0" dirty="0"/>
              <a:t>, of the descendants of a common ancestor</a:t>
            </a:r>
            <a:r>
              <a:rPr lang="en-US" altLang="en-US" sz="2400" b="0" dirty="0" smtClean="0"/>
              <a:t>..</a:t>
            </a:r>
            <a:endParaRPr lang="en-US" altLang="en-US" sz="2400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800" u="sng" kern="0" smtClean="0">
                <a:solidFill>
                  <a:srgbClr val="0432FD"/>
                </a:solidFill>
              </a:rPr>
              <a:t>Phylogenetic tree terminology</a:t>
            </a:r>
            <a:endParaRPr lang="en-US" altLang="en-US" sz="2800" u="sng" kern="0" dirty="0">
              <a:solidFill>
                <a:srgbClr val="0432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Box 1"/>
          <p:cNvSpPr txBox="1">
            <a:spLocks noChangeArrowheads="1"/>
          </p:cNvSpPr>
          <p:nvPr/>
        </p:nvSpPr>
        <p:spPr bwMode="auto">
          <a:xfrm>
            <a:off x="349696" y="1340768"/>
            <a:ext cx="8686800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 i="1" dirty="0" smtClean="0"/>
              <a:t>Paraphyletic </a:t>
            </a:r>
            <a:r>
              <a:rPr lang="en-US" altLang="en-US" sz="2400" i="1" dirty="0"/>
              <a:t>group</a:t>
            </a:r>
            <a:r>
              <a:rPr lang="en-US" altLang="en-US" sz="2400" dirty="0"/>
              <a:t>:  </a:t>
            </a:r>
            <a:r>
              <a:rPr lang="en-US" altLang="en-US" sz="2400" b="0" dirty="0"/>
              <a:t>A group that includes </a:t>
            </a:r>
            <a:r>
              <a:rPr lang="en-US" altLang="en-US" sz="2400" b="0" u="sng" dirty="0"/>
              <a:t>some, but not all</a:t>
            </a:r>
            <a:r>
              <a:rPr lang="en-US" altLang="en-US" sz="2400" b="0" dirty="0"/>
              <a:t>, of the descendants of a common ancestor.</a:t>
            </a:r>
          </a:p>
          <a:p>
            <a:pPr eaLnBrk="1" hangingPunct="1"/>
            <a:endParaRPr lang="en-US" altLang="en-US" sz="2400" b="0" i="1" dirty="0"/>
          </a:p>
          <a:p>
            <a:pPr eaLnBrk="1" hangingPunct="1"/>
            <a:r>
              <a:rPr lang="en-US" altLang="en-US" sz="2400" i="1" dirty="0"/>
              <a:t>Polyphyletic group: </a:t>
            </a:r>
            <a:r>
              <a:rPr lang="en-US" altLang="en-US" sz="2400" b="0" dirty="0"/>
              <a:t>A group that consists of members of </a:t>
            </a:r>
            <a:r>
              <a:rPr lang="en-US" altLang="en-US" sz="2400" b="0" u="sng" dirty="0"/>
              <a:t>multiple evolutionary lineages</a:t>
            </a:r>
            <a:r>
              <a:rPr lang="en-US" altLang="en-US" sz="2400" b="0" dirty="0"/>
              <a:t>, but not not include the most recent common ancestor and all of its descendants.</a:t>
            </a:r>
          </a:p>
        </p:txBody>
      </p:sp>
      <p:pic>
        <p:nvPicPr>
          <p:cNvPr id="6963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152900"/>
            <a:ext cx="24892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4114800"/>
            <a:ext cx="24765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5908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800" u="sng" kern="0" smtClean="0">
                <a:solidFill>
                  <a:srgbClr val="0432FD"/>
                </a:solidFill>
              </a:rPr>
              <a:t>Phylogenetic tree terminology</a:t>
            </a:r>
            <a:endParaRPr lang="en-US" altLang="en-US" sz="2800" u="sng" kern="0" dirty="0">
              <a:solidFill>
                <a:srgbClr val="0432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67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Taxonomy and Systematics</a:t>
            </a: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836613"/>
            <a:ext cx="8713788" cy="507365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chemeClr val="bg2"/>
                </a:solidFill>
              </a:rPr>
              <a:t>1) Some terminology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rgbClr val="808080"/>
                </a:solidFill>
              </a:rPr>
              <a:t>2) Taxonomy: concepts and history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chemeClr val="bg2"/>
                </a:solidFill>
              </a:rPr>
              <a:t>3) Systematics and phylogenetic trees</a:t>
            </a:r>
          </a:p>
          <a:p>
            <a:pPr eaLnBrk="1" hangingPunct="1">
              <a:buFontTx/>
              <a:buNone/>
            </a:pPr>
            <a:endParaRPr lang="en-US" altLang="en-US" sz="2800">
              <a:solidFill>
                <a:srgbClr val="80808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2800"/>
              <a:t>4) Methods of inferring phylogenies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pic>
        <p:nvPicPr>
          <p:cNvPr id="7270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1524000"/>
            <a:ext cx="20431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9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2800">
                <a:solidFill>
                  <a:srgbClr val="0000FF"/>
                </a:solidFill>
              </a:rPr>
              <a:t>Lamarck’s theory of phenotypic evolution: inheritance of acquired characteristics</a:t>
            </a:r>
          </a:p>
        </p:txBody>
      </p:sp>
      <p:pic>
        <p:nvPicPr>
          <p:cNvPr id="30723" name="Picture 4" descr="image01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4437063"/>
            <a:ext cx="1476375" cy="2016125"/>
          </a:xfrm>
        </p:spPr>
      </p:pic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-3175" y="1773238"/>
            <a:ext cx="912177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0"/>
              <a:t>Traits acquired during the course of an individual’s lifetime were passed on to offspring</a:t>
            </a:r>
          </a:p>
          <a:p>
            <a:pPr algn="ctr" eaLnBrk="1" hangingPunct="1"/>
            <a:r>
              <a:rPr lang="en-US" altLang="en-US" sz="2400" b="0"/>
              <a:t>(</a:t>
            </a:r>
            <a:r>
              <a:rPr lang="en-US" altLang="en-US" sz="2400" b="0" i="1"/>
              <a:t>e.g. </a:t>
            </a:r>
            <a:r>
              <a:rPr lang="en-US" altLang="en-US" sz="2400" b="0"/>
              <a:t>lengthening of giraffe’s necks and thickening of a blacksmith’s arms)</a:t>
            </a:r>
          </a:p>
        </p:txBody>
      </p:sp>
      <p:sp>
        <p:nvSpPr>
          <p:cNvPr id="30725" name="Text Box 7"/>
          <p:cNvSpPr txBox="1">
            <a:spLocks noChangeArrowheads="1"/>
          </p:cNvSpPr>
          <p:nvPr/>
        </p:nvSpPr>
        <p:spPr bwMode="auto">
          <a:xfrm>
            <a:off x="1104900" y="4005263"/>
            <a:ext cx="159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b="0"/>
              <a:t>generation 1</a:t>
            </a:r>
          </a:p>
        </p:txBody>
      </p:sp>
      <p:sp>
        <p:nvSpPr>
          <p:cNvPr id="30726" name="Text Box 8"/>
          <p:cNvSpPr txBox="1">
            <a:spLocks noChangeArrowheads="1"/>
          </p:cNvSpPr>
          <p:nvPr/>
        </p:nvSpPr>
        <p:spPr bwMode="auto">
          <a:xfrm>
            <a:off x="6156325" y="4005263"/>
            <a:ext cx="159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b="0"/>
              <a:t>generation 2</a:t>
            </a:r>
          </a:p>
        </p:txBody>
      </p:sp>
      <p:pic>
        <p:nvPicPr>
          <p:cNvPr id="30727" name="Picture 9" descr="image0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437063"/>
            <a:ext cx="14763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Rectangle 10"/>
          <p:cNvSpPr>
            <a:spLocks noChangeArrowheads="1"/>
          </p:cNvSpPr>
          <p:nvPr/>
        </p:nvSpPr>
        <p:spPr bwMode="auto">
          <a:xfrm>
            <a:off x="6175375" y="4437063"/>
            <a:ext cx="1152525" cy="22320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29" name="Oval 11"/>
          <p:cNvSpPr>
            <a:spLocks noChangeArrowheads="1"/>
          </p:cNvSpPr>
          <p:nvPr/>
        </p:nvSpPr>
        <p:spPr bwMode="auto">
          <a:xfrm>
            <a:off x="6877050" y="4437063"/>
            <a:ext cx="719138" cy="72072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0730" name="Picture 12" descr="image0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4437063"/>
            <a:ext cx="147637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1" name="Rectangle 13"/>
          <p:cNvSpPr>
            <a:spLocks noChangeArrowheads="1"/>
          </p:cNvSpPr>
          <p:nvPr/>
        </p:nvSpPr>
        <p:spPr bwMode="auto">
          <a:xfrm>
            <a:off x="5795963" y="4437063"/>
            <a:ext cx="1081087" cy="20875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32" name="AutoShape 6"/>
          <p:cNvSpPr>
            <a:spLocks noChangeArrowheads="1"/>
          </p:cNvSpPr>
          <p:nvPr/>
        </p:nvSpPr>
        <p:spPr bwMode="auto">
          <a:xfrm>
            <a:off x="2916238" y="4724400"/>
            <a:ext cx="3240087" cy="360363"/>
          </a:xfrm>
          <a:prstGeom prst="curvedDownArrow">
            <a:avLst>
              <a:gd name="adj1" fmla="val 179824"/>
              <a:gd name="adj2" fmla="val 359647"/>
              <a:gd name="adj3" fmla="val 33333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33" name="Oval 14"/>
          <p:cNvSpPr>
            <a:spLocks noChangeArrowheads="1"/>
          </p:cNvSpPr>
          <p:nvPr/>
        </p:nvSpPr>
        <p:spPr bwMode="auto">
          <a:xfrm>
            <a:off x="6723063" y="4508500"/>
            <a:ext cx="431800" cy="79216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34" name="Oval 15"/>
          <p:cNvSpPr>
            <a:spLocks noChangeArrowheads="1"/>
          </p:cNvSpPr>
          <p:nvPr/>
        </p:nvSpPr>
        <p:spPr bwMode="auto">
          <a:xfrm>
            <a:off x="7315200" y="4887913"/>
            <a:ext cx="228600" cy="4318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98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0040" y="487363"/>
            <a:ext cx="853244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Lamarck’s theory of speciation: </a:t>
            </a:r>
            <a:r>
              <a:rPr lang="en-US" altLang="en-US" sz="2800" dirty="0">
                <a:solidFill>
                  <a:schemeClr val="tx1"/>
                </a:solidFill>
              </a:rPr>
              <a:t>species originate by spontaneous generation, and have not originated from common ancestors</a:t>
            </a:r>
            <a:br>
              <a:rPr lang="en-US" altLang="en-US" sz="2800" dirty="0">
                <a:solidFill>
                  <a:schemeClr val="tx1"/>
                </a:solidFill>
              </a:rPr>
            </a:br>
            <a:endParaRPr lang="en-US" altLang="en-US" sz="2800" dirty="0">
              <a:solidFill>
                <a:schemeClr val="tx1"/>
              </a:solidFill>
            </a:endParaRPr>
          </a:p>
        </p:txBody>
      </p:sp>
      <p:pic>
        <p:nvPicPr>
          <p:cNvPr id="32771" name="Picture 7" descr="Evolution-2e-Fig-01-03-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7"/>
          <a:stretch>
            <a:fillRect/>
          </a:stretch>
        </p:blipFill>
        <p:spPr bwMode="auto">
          <a:xfrm>
            <a:off x="107950" y="1784350"/>
            <a:ext cx="6696075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9"/>
          <p:cNvSpPr>
            <a:spLocks noChangeArrowheads="1"/>
          </p:cNvSpPr>
          <p:nvPr/>
        </p:nvSpPr>
        <p:spPr bwMode="auto">
          <a:xfrm>
            <a:off x="827088" y="4221163"/>
            <a:ext cx="4608512" cy="23764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79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10529</TotalTime>
  <Words>2766</Words>
  <Application>Microsoft Macintosh PowerPoint</Application>
  <PresentationFormat>On-screen Show (4:3)</PresentationFormat>
  <Paragraphs>585</Paragraphs>
  <Slides>79</Slides>
  <Notes>64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Book Antiqua</vt:lpstr>
      <vt:lpstr>Calibri</vt:lpstr>
      <vt:lpstr>Century Gothic</vt:lpstr>
      <vt:lpstr>ＭＳ Ｐゴシック</vt:lpstr>
      <vt:lpstr>Times New Roman</vt:lpstr>
      <vt:lpstr>Apothecary</vt:lpstr>
      <vt:lpstr>CorelDRAW</vt:lpstr>
      <vt:lpstr>History of Evolutionary Thought</vt:lpstr>
      <vt:lpstr>Variation? </vt:lpstr>
      <vt:lpstr>Before Darwin</vt:lpstr>
      <vt:lpstr>pre-Darwinian view:  variation is accidental imperfection</vt:lpstr>
      <vt:lpstr>Before Darwin</vt:lpstr>
      <vt:lpstr>Before Darwin</vt:lpstr>
      <vt:lpstr>Before Darwin</vt:lpstr>
      <vt:lpstr>Lamarck’s theory of phenotypic evolution: inheritance of acquired characteristics</vt:lpstr>
      <vt:lpstr>Lamarck’s theory of speciation: species originate by spontaneous generation, and have not originated from common ancestors </vt:lpstr>
      <vt:lpstr>Lamarck’s theory of speciation: species originate by spontaneous generation, and have not originated from common ancestors </vt:lpstr>
      <vt:lpstr>History of Evolutionary Thought</vt:lpstr>
      <vt:lpstr>PowerPoint Presentation</vt:lpstr>
      <vt:lpstr>Darwin’s life</vt:lpstr>
      <vt:lpstr>PowerPoint Presentation</vt:lpstr>
      <vt:lpstr>PowerPoint Presentation</vt:lpstr>
      <vt:lpstr>PowerPoint Presentation</vt:lpstr>
      <vt:lpstr>Darwin’s life</vt:lpstr>
      <vt:lpstr>The “Origin of Species” actually has two major theses (and five overall theories)</vt:lpstr>
      <vt:lpstr>Descent with modification (the only figure in the Origin of Species)</vt:lpstr>
      <vt:lpstr>Natural selection as a cause of evolution</vt:lpstr>
      <vt:lpstr>The “Origin of Species” actually has two major theses (and five overall theories)</vt:lpstr>
      <vt:lpstr>Darwin’s book actually includes five theories</vt:lpstr>
      <vt:lpstr>PowerPoint Presentation</vt:lpstr>
      <vt:lpstr>PowerPoint Presentation</vt:lpstr>
      <vt:lpstr>PowerPoint Presentation</vt:lpstr>
      <vt:lpstr>History of Evolutionary Thought</vt:lpstr>
      <vt:lpstr>Evolutionary theories after Darwin</vt:lpstr>
      <vt:lpstr>Evolutionary theories after Darwin</vt:lpstr>
      <vt:lpstr>Richard Goldschmidt (1940) and ‘hopeful monsters’ </vt:lpstr>
      <vt:lpstr>Richard Goldschmidt (1940) and ‘hopeful monsters’ </vt:lpstr>
      <vt:lpstr>History of Evolutionary Thought</vt:lpstr>
      <vt:lpstr>PowerPoint Presentation</vt:lpstr>
      <vt:lpstr>Ronald A. Fisher</vt:lpstr>
      <vt:lpstr>PowerPoint Presentation</vt:lpstr>
      <vt:lpstr>PowerPoint Presentation</vt:lpstr>
      <vt:lpstr>PowerPoint Presentation</vt:lpstr>
      <vt:lpstr>Ernst Mayr</vt:lpstr>
      <vt:lpstr>PowerPoint Presentation</vt:lpstr>
      <vt:lpstr>PowerPoint Presentation</vt:lpstr>
      <vt:lpstr>PowerPoint Presentation</vt:lpstr>
      <vt:lpstr>Fundamental principles of evolution  (major tenets of modern synthesis)</vt:lpstr>
      <vt:lpstr>Fundamental principles of evolution  (major tenets of modern synthesis)</vt:lpstr>
      <vt:lpstr>Fundamental principles of evolution  (major tenets of modern synthesis)</vt:lpstr>
      <vt:lpstr>Fundamental principles of evolution  (major tenets of modern synthesis)</vt:lpstr>
      <vt:lpstr>PowerPoint Presentation</vt:lpstr>
      <vt:lpstr>Motoo Kimura and the  Neutral Theory of Molecular Evolution</vt:lpstr>
      <vt:lpstr>PowerPoint Presentation</vt:lpstr>
      <vt:lpstr>Motoo Kimura and the Neutral Theory of Molecular Evolution</vt:lpstr>
      <vt:lpstr>William D. Hamilton, Robert Trivers, and  Social Theory</vt:lpstr>
      <vt:lpstr>Now…. The age of genomics (a new age of INDUCTION)</vt:lpstr>
      <vt:lpstr>Taxonomy and Systematics</vt:lpstr>
      <vt:lpstr>Taxonomy and Systematics</vt:lpstr>
      <vt:lpstr>Taxonomy and Systematics</vt:lpstr>
      <vt:lpstr>PowerPoint Presentation</vt:lpstr>
      <vt:lpstr>Taxonomy and Systematics</vt:lpstr>
      <vt:lpstr>Taxonomy</vt:lpstr>
      <vt:lpstr>Taxonomy (continued)</vt:lpstr>
      <vt:lpstr>Taxonomy (continued)</vt:lpstr>
      <vt:lpstr>Taxonomy (continued)</vt:lpstr>
      <vt:lpstr>Taxonomy (continued)</vt:lpstr>
      <vt:lpstr>Taxonomy (continued)</vt:lpstr>
      <vt:lpstr>Taxonomy and Systematics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are many ways to represent phylogenetic trees…</vt:lpstr>
      <vt:lpstr>PowerPoint Presentation</vt:lpstr>
      <vt:lpstr>Phylogenetic tree terminology</vt:lpstr>
      <vt:lpstr>PowerPoint Presentation</vt:lpstr>
      <vt:lpstr>Phylogenetic tree terminology</vt:lpstr>
      <vt:lpstr>PowerPoint Presentation</vt:lpstr>
      <vt:lpstr>PowerPoint Presentation</vt:lpstr>
      <vt:lpstr>PowerPoint Presentation</vt:lpstr>
      <vt:lpstr>PowerPoint Presentation</vt:lpstr>
      <vt:lpstr>Taxonomy and Systematics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Ward_adapted</dc:creator>
  <cp:keywords/>
  <dc:description/>
  <cp:lastModifiedBy>Microsoft Office User</cp:lastModifiedBy>
  <cp:revision>1277</cp:revision>
  <dcterms:created xsi:type="dcterms:W3CDTF">2015-09-20T01:23:04Z</dcterms:created>
  <dcterms:modified xsi:type="dcterms:W3CDTF">2018-04-09T06:09:47Z</dcterms:modified>
  <cp:category/>
</cp:coreProperties>
</file>